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92" r:id="rId3"/>
    <p:sldId id="293" r:id="rId4"/>
    <p:sldId id="294" r:id="rId5"/>
    <p:sldId id="311" r:id="rId6"/>
    <p:sldId id="312" r:id="rId7"/>
    <p:sldId id="314" r:id="rId8"/>
    <p:sldId id="330" r:id="rId9"/>
    <p:sldId id="313" r:id="rId10"/>
    <p:sldId id="331" r:id="rId11"/>
    <p:sldId id="318" r:id="rId12"/>
    <p:sldId id="317" r:id="rId13"/>
    <p:sldId id="320" r:id="rId14"/>
    <p:sldId id="319" r:id="rId15"/>
    <p:sldId id="327" r:id="rId16"/>
    <p:sldId id="329" r:id="rId17"/>
    <p:sldId id="328" r:id="rId18"/>
    <p:sldId id="344" r:id="rId19"/>
    <p:sldId id="310" r:id="rId20"/>
    <p:sldId id="321" r:id="rId21"/>
    <p:sldId id="322" r:id="rId22"/>
    <p:sldId id="323" r:id="rId23"/>
    <p:sldId id="326" r:id="rId24"/>
    <p:sldId id="324" r:id="rId25"/>
    <p:sldId id="325" r:id="rId26"/>
    <p:sldId id="280" r:id="rId27"/>
    <p:sldId id="257" r:id="rId28"/>
    <p:sldId id="258" r:id="rId29"/>
    <p:sldId id="332" r:id="rId30"/>
    <p:sldId id="333" r:id="rId31"/>
    <p:sldId id="334" r:id="rId32"/>
    <p:sldId id="335" r:id="rId33"/>
    <p:sldId id="338" r:id="rId34"/>
    <p:sldId id="339" r:id="rId35"/>
    <p:sldId id="340" r:id="rId36"/>
    <p:sldId id="341" r:id="rId37"/>
    <p:sldId id="336" r:id="rId38"/>
    <p:sldId id="337" r:id="rId39"/>
    <p:sldId id="342" r:id="rId40"/>
    <p:sldId id="343" r:id="rId41"/>
    <p:sldId id="345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35" autoAdjust="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2%20&#1051;&#1077;&#1074;&#1077;&#1085;&#1103;%20&#1059;&#1082;&#1088;&#1072;&#1111;&#1085;&#1072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2%20&#1051;&#1077;&#1074;&#1077;&#1085;&#1103;%20&#1059;&#1082;&#1088;&#1072;&#1111;&#1085;&#1072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2%20&#1051;&#1077;&#1074;&#1077;&#1085;&#1103;%20&#1059;&#1082;&#1088;&#1072;&#1111;&#1085;&#1072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2%20&#1051;&#1077;&#1074;&#1077;&#1085;&#1103;%20&#1059;&#1082;&#1088;&#1072;&#1111;&#1085;&#1072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2%20&#1051;&#1077;&#1074;&#1077;&#1085;&#1103;%20&#1059;&#1082;&#1088;&#1072;&#1111;&#1085;&#1072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45%20&#1047;&#1074;&#1077;&#1076;&#1077;&#1085;&#1110;%20&#1088;&#1077;&#1079;&#1091;&#1083;&#1100;&#1090;&#1072;&#1090;&#1080;%20&#1050;&#1077;&#1085;%20&#1050;&#1086;&#1083;%20&#1051;&#1077;&#1074;%20&#1041;&#1086;&#1073;\&#1047;&#1074;&#1077;&#1076;&#1077;&#1085;&#1110;%20&#1050;&#1077;%20&#1050;&#1086;%20&#1051;&#1077;%20&#1041;&#1086;%2016-18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1%20&#1051;&#1077;&#1074;&#1077;&#1085;&#1103;%20&#1051;&#1100;&#1074;&#1110;&#1074;&#1097;&#1080;&#1085;&#1072;-2018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1%20&#1051;&#1077;&#1074;&#1077;&#1085;&#1103;%20&#1051;&#1100;&#1074;&#1110;&#1074;&#1097;&#1080;&#1085;&#1072;-2018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1%20&#1051;&#1077;&#1074;&#1077;&#1085;&#1103;%20&#1051;&#1100;&#1074;&#1110;&#1074;&#1097;&#1080;&#1085;&#1072;-2018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1%20&#1051;&#1077;&#1074;&#1077;&#1085;&#1103;%20&#1051;&#1100;&#1074;&#1110;&#1074;&#1097;&#1080;&#1085;&#1072;-2018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1%20&#1051;&#1077;&#1074;&#1077;&#1085;&#1103;%20&#1051;&#1100;&#1074;&#1110;&#1074;&#1097;&#1080;&#1085;&#1072;-201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2%20&#1051;&#1077;&#1074;&#1077;&#1085;&#1103;%20&#1059;&#1082;&#1088;&#1072;&#1111;&#1085;&#1072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1%20&#1051;&#1077;&#1074;&#1077;&#1085;&#1103;%20&#1051;&#1100;&#1074;&#1110;&#1074;&#1097;&#1080;&#1085;&#1072;-2018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10%20&#1050;&#1077;&#1085;&#1075;&#1091;&#1088;&#1091;\2017%20&#1050;&#1077;&#1085;&#1075;&#1091;&#1088;&#1091;%20&#1086;&#1089;&#1110;&#1085;&#1100;\18%2003%20&#1050;&#1077;&#1085;&#1075;&#1091;&#1088;&#1091;-2017(%20&#1086;&#1089;&#1110;&#1085;&#1100;)%20&#1051;&#1100;&#1074;&#1110;&#1074;&#1097;&#1080;&#1085;&#1072;%202017-18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10%20&#1050;&#1077;&#1085;&#1075;&#1091;&#1088;&#1091;\2017%20&#1050;&#1077;&#1085;&#1075;&#1091;&#1088;&#1091;%20&#1086;&#1089;&#1110;&#1085;&#1100;\18%2003%20&#1050;&#1077;&#1085;&#1075;&#1091;&#1088;&#1091;-2017(%20&#1086;&#1089;&#1110;&#1085;&#1100;)%20&#1051;&#1100;&#1074;&#1110;&#1074;&#1097;&#1080;&#1085;&#1072;%202017-18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10%20&#1050;&#1077;&#1085;&#1075;&#1091;&#1088;&#1091;\2017%20&#1050;&#1077;&#1085;&#1075;&#1091;&#1088;&#1091;%20&#1086;&#1089;&#1110;&#1085;&#1100;\18%2003%20&#1050;&#1077;&#1085;&#1075;&#1091;&#1088;&#1091;-2017(%20&#1086;&#1089;&#1110;&#1085;&#1100;)%20&#1051;&#1100;&#1074;&#1110;&#1074;&#1097;&#1080;&#1085;&#1072;%202017-18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10%20&#1050;&#1077;&#1085;&#1075;&#1091;&#1088;&#1091;\2017%20&#1050;&#1077;&#1085;&#1075;&#1091;&#1088;&#1091;%20&#1086;&#1089;&#1110;&#1085;&#1100;\18%2003%20&#1050;&#1077;&#1085;&#1075;&#1091;&#1088;&#1091;-2017(%20&#1086;&#1089;&#1110;&#1085;&#1100;)%20&#1051;&#1100;&#1074;&#1110;&#1074;&#1097;&#1080;&#1085;&#1072;%202017-18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1%20&#1051;&#1077;&#1074;&#1077;&#1085;&#1103;%20&#1051;&#1100;&#1074;&#1110;&#1074;&#1097;&#1080;&#1085;&#1072;-2018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1%20&#1051;&#1077;&#1074;&#1077;&#1085;&#1103;%20&#1051;&#1100;&#1074;&#1110;&#1074;&#1097;&#1080;&#1085;&#1072;-2018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1%20&#1051;&#1077;&#1074;&#1077;&#1085;&#1103;%20&#1051;&#1100;&#1074;&#1110;&#1074;&#1097;&#1080;&#1085;&#1072;-2018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1%20&#1051;&#1077;&#1074;&#1077;&#1085;&#1103;%20&#1051;&#1100;&#1074;&#1110;&#1074;&#1097;&#1080;&#1085;&#1072;-2018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2%20&#1051;&#1077;&#1074;&#1077;&#1085;&#1103;%20&#1059;&#1082;&#1088;&#1072;&#1111;&#1085;&#1072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2%20&#1051;&#1077;&#1074;&#1077;&#1085;&#1103;%20&#1059;&#1082;&#1088;&#1072;&#1111;&#1085;&#1072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2%20&#1051;&#1077;&#1074;&#1077;&#1085;&#1103;%20&#1059;&#1082;&#1088;&#1072;&#1111;&#1085;&#1072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30%20&#1051;&#1077;&#1074;&#1077;&#1085;&#1103;\2018%20&#1051;&#1077;&#1074;&#1077;&#1085;&#1103;\02%20&#1051;&#1077;&#1074;&#1077;&#1085;&#1103;%20&#1059;&#1082;&#1088;&#1072;&#1111;&#1085;&#1072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10%20&#1050;&#1077;&#1085;&#1075;&#1091;&#1088;&#1091;\2017%20&#1050;&#1077;&#1085;&#1075;&#1091;&#1088;&#1091;%20&#1086;&#1089;&#1110;&#1085;&#1100;\18%2002%20&#1052;&#1077;&#1088;&#1077;&#1078;&#1072;%20&#1091;&#1095;&#1085;&#1110;&#1074;%20&#1059;&#1082;&#1088;&#1072;&#1111;&#1085;&#1080;%202017-2018%20&#1085;.&#1088;.%20&#1047;&#1053;&#1047;.xl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10%20&#1050;&#1077;&#1085;&#1075;&#1091;&#1088;&#1091;\2017%20&#1050;&#1077;&#1085;&#1075;&#1091;&#1088;&#1091;%20&#1086;&#1089;&#1110;&#1085;&#1100;\18%2002%20&#1052;&#1077;&#1088;&#1077;&#1078;&#1072;%20&#1091;&#1095;&#1085;&#1110;&#1074;%20&#1059;&#1082;&#1088;&#1072;&#1111;&#1085;&#1080;%202017-2018%20&#1085;.&#1088;.%20&#1047;&#1053;&#1047;.xl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11111\22222\16%20&#1030;&#1085;&#1090;&#1077;&#1083;&#1077;&#1082;&#1090;&#1091;&#1072;&#1083;&#1100;&#1085;&#1110;%20&#1082;&#1086;&#1085;&#1082;&#1091;&#1088;&#1089;&#1080;\010%20&#1050;&#1077;&#1085;&#1075;&#1091;&#1088;&#1091;\2017%20&#1050;&#1077;&#1085;&#1075;&#1091;&#1088;&#1091;%20&#1086;&#1089;&#1110;&#1085;&#1100;\18%2002%20&#1052;&#1077;&#1088;&#1077;&#1078;&#1072;%20&#1091;&#1095;&#1085;&#1110;&#1074;%20&#1059;&#1082;&#1088;&#1072;&#1111;&#1085;&#1080;%202017-2018%20&#1085;.&#1088;.%20&#1047;&#1053;&#1047;.xl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ru-RU"/>
              <a:t>Кількість учасників Всеукраїнського фізичного конкурсу "Левеня" в Україні </a:t>
            </a:r>
            <a:endParaRPr lang="uk-UA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'97...'!$A$36</c:f>
              <c:strCache>
                <c:ptCount val="1"/>
                <c:pt idx="0">
                  <c:v> Всього 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00B0F0"/>
              </a:solidFill>
            </a:ln>
          </c:spPr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numRef>
              <c:f>'97...'!$B$35:$S$35</c:f>
              <c:numCache>
                <c:formatCode>General</c:formatCode>
                <c:ptCount val="1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</c:numCache>
            </c:numRef>
          </c:cat>
          <c:val>
            <c:numRef>
              <c:f>'97...'!$B$36:$S$36</c:f>
              <c:numCache>
                <c:formatCode>General</c:formatCode>
                <c:ptCount val="18"/>
                <c:pt idx="0">
                  <c:v>198</c:v>
                </c:pt>
                <c:pt idx="1">
                  <c:v>4829</c:v>
                </c:pt>
                <c:pt idx="2" formatCode="#,##0">
                  <c:v>7166</c:v>
                </c:pt>
                <c:pt idx="3" formatCode="#,##0">
                  <c:v>8867</c:v>
                </c:pt>
                <c:pt idx="4">
                  <c:v>11460</c:v>
                </c:pt>
                <c:pt idx="5">
                  <c:v>20624</c:v>
                </c:pt>
                <c:pt idx="6">
                  <c:v>33050</c:v>
                </c:pt>
                <c:pt idx="7">
                  <c:v>42029</c:v>
                </c:pt>
                <c:pt idx="8">
                  <c:v>59536</c:v>
                </c:pt>
                <c:pt idx="9">
                  <c:v>82080</c:v>
                </c:pt>
                <c:pt idx="10">
                  <c:v>114692</c:v>
                </c:pt>
                <c:pt idx="11">
                  <c:v>133067</c:v>
                </c:pt>
                <c:pt idx="12">
                  <c:v>152214</c:v>
                </c:pt>
                <c:pt idx="13">
                  <c:v>141937</c:v>
                </c:pt>
                <c:pt idx="14">
                  <c:v>99751</c:v>
                </c:pt>
                <c:pt idx="15">
                  <c:v>95963</c:v>
                </c:pt>
                <c:pt idx="16">
                  <c:v>89163</c:v>
                </c:pt>
                <c:pt idx="17">
                  <c:v>85708</c:v>
                </c:pt>
              </c:numCache>
            </c:numRef>
          </c:val>
        </c:ser>
        <c:shape val="box"/>
        <c:axId val="48181248"/>
        <c:axId val="48182784"/>
        <c:axId val="0"/>
      </c:bar3DChart>
      <c:catAx>
        <c:axId val="48181248"/>
        <c:scaling>
          <c:orientation val="minMax"/>
        </c:scaling>
        <c:axPos val="b"/>
        <c:numFmt formatCode="General" sourceLinked="1"/>
        <c:tickLblPos val="nextTo"/>
        <c:crossAx val="48182784"/>
        <c:crosses val="autoZero"/>
        <c:auto val="1"/>
        <c:lblAlgn val="ctr"/>
        <c:lblOffset val="100"/>
      </c:catAx>
      <c:valAx>
        <c:axId val="48182784"/>
        <c:scaling>
          <c:orientation val="minMax"/>
        </c:scaling>
        <c:axPos val="l"/>
        <c:majorGridlines/>
        <c:numFmt formatCode="General" sourceLinked="1"/>
        <c:tickLblPos val="nextTo"/>
        <c:crossAx val="48181248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 dirty="0" smtClean="0"/>
              <a:t>Частка </a:t>
            </a:r>
            <a:r>
              <a:rPr lang="uk-UA" dirty="0"/>
              <a:t>учасників Всеукраїнського фізичного конкурсу "Левеня-2018" у регіонах України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'ді ча'!$C$6</c:f>
              <c:strCache>
                <c:ptCount val="1"/>
                <c:pt idx="0">
                  <c:v>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c:spPr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'ді ча'!$B$7:$B$32</c:f>
              <c:strCache>
                <c:ptCount val="26"/>
                <c:pt idx="0">
                  <c:v>Сумська</c:v>
                </c:pt>
                <c:pt idx="1">
                  <c:v>Полтавська</c:v>
                </c:pt>
                <c:pt idx="2">
                  <c:v>Житомирська</c:v>
                </c:pt>
                <c:pt idx="3">
                  <c:v>Львівська</c:v>
                </c:pt>
                <c:pt idx="4">
                  <c:v>Дніпропетровська</c:v>
                </c:pt>
                <c:pt idx="5">
                  <c:v>Рівненська</c:v>
                </c:pt>
                <c:pt idx="6">
                  <c:v>Миколаївська</c:v>
                </c:pt>
                <c:pt idx="7">
                  <c:v>Кіровоградська</c:v>
                </c:pt>
                <c:pt idx="8">
                  <c:v>Вінницька</c:v>
                </c:pt>
                <c:pt idx="9">
                  <c:v>Чернівецька</c:v>
                </c:pt>
                <c:pt idx="10">
                  <c:v>Запорізька</c:v>
                </c:pt>
                <c:pt idx="11">
                  <c:v>Тернопільська</c:v>
                </c:pt>
                <c:pt idx="12">
                  <c:v>Черкаська</c:v>
                </c:pt>
                <c:pt idx="13">
                  <c:v>Донецька</c:v>
                </c:pt>
                <c:pt idx="14">
                  <c:v>Харківська</c:v>
                </c:pt>
                <c:pt idx="15">
                  <c:v>Волинська</c:v>
                </c:pt>
                <c:pt idx="16">
                  <c:v>Херсонська</c:v>
                </c:pt>
                <c:pt idx="17">
                  <c:v>Луганська</c:v>
                </c:pt>
                <c:pt idx="18">
                  <c:v>Закарпатська</c:v>
                </c:pt>
                <c:pt idx="19">
                  <c:v>Хмельницька</c:v>
                </c:pt>
                <c:pt idx="20">
                  <c:v>Київська</c:v>
                </c:pt>
                <c:pt idx="21">
                  <c:v>Івано-Франківська</c:v>
                </c:pt>
                <c:pt idx="22">
                  <c:v>Одеська</c:v>
                </c:pt>
                <c:pt idx="23">
                  <c:v>Чернігівська</c:v>
                </c:pt>
                <c:pt idx="24">
                  <c:v>Київ</c:v>
                </c:pt>
                <c:pt idx="25">
                  <c:v>Україна</c:v>
                </c:pt>
              </c:strCache>
            </c:strRef>
          </c:cat>
          <c:val>
            <c:numRef>
              <c:f>'ді ча'!$C$7:$C$32</c:f>
              <c:numCache>
                <c:formatCode>0.0</c:formatCode>
                <c:ptCount val="26"/>
                <c:pt idx="0">
                  <c:v>16.186492731580312</c:v>
                </c:pt>
                <c:pt idx="1">
                  <c:v>10.065594583157019</c:v>
                </c:pt>
                <c:pt idx="2">
                  <c:v>8.8850174216027877</c:v>
                </c:pt>
                <c:pt idx="3">
                  <c:v>8.8823447479953028</c:v>
                </c:pt>
                <c:pt idx="4">
                  <c:v>8.8801774114688836</c:v>
                </c:pt>
                <c:pt idx="5">
                  <c:v>8.6010715501639581</c:v>
                </c:pt>
                <c:pt idx="6">
                  <c:v>7.5663257744182602</c:v>
                </c:pt>
                <c:pt idx="7">
                  <c:v>7.4160558051548833</c:v>
                </c:pt>
                <c:pt idx="8">
                  <c:v>7.0279261139805644</c:v>
                </c:pt>
                <c:pt idx="9">
                  <c:v>6.6522619851451772</c:v>
                </c:pt>
                <c:pt idx="10">
                  <c:v>6.6420161194131575</c:v>
                </c:pt>
                <c:pt idx="11">
                  <c:v>5.9522884451006348</c:v>
                </c:pt>
                <c:pt idx="12">
                  <c:v>5.9341133595473297</c:v>
                </c:pt>
                <c:pt idx="13">
                  <c:v>5.7678493210687698</c:v>
                </c:pt>
                <c:pt idx="14">
                  <c:v>5.4537899511755947</c:v>
                </c:pt>
                <c:pt idx="15">
                  <c:v>5.146491502450214</c:v>
                </c:pt>
                <c:pt idx="16">
                  <c:v>5.0908154064150386</c:v>
                </c:pt>
                <c:pt idx="17">
                  <c:v>4.9985093908377234</c:v>
                </c:pt>
                <c:pt idx="18">
                  <c:v>4.7371903560646782</c:v>
                </c:pt>
                <c:pt idx="19">
                  <c:v>4.5883379743152775</c:v>
                </c:pt>
                <c:pt idx="20">
                  <c:v>4.0523028088006177</c:v>
                </c:pt>
                <c:pt idx="21">
                  <c:v>2.8185598116054007</c:v>
                </c:pt>
                <c:pt idx="22">
                  <c:v>2.0038556871385271</c:v>
                </c:pt>
                <c:pt idx="23">
                  <c:v>1.837783487878448</c:v>
                </c:pt>
                <c:pt idx="24">
                  <c:v>0.81144151908049589</c:v>
                </c:pt>
                <c:pt idx="25">
                  <c:v>6.0430731482036446</c:v>
                </c:pt>
              </c:numCache>
            </c:numRef>
          </c:val>
        </c:ser>
        <c:shape val="pyramid"/>
        <c:axId val="51457408"/>
        <c:axId val="51459200"/>
        <c:axId val="0"/>
      </c:bar3DChart>
      <c:catAx>
        <c:axId val="51457408"/>
        <c:scaling>
          <c:orientation val="minMax"/>
        </c:scaling>
        <c:axPos val="b"/>
        <c:tickLblPos val="nextTo"/>
        <c:crossAx val="51459200"/>
        <c:crosses val="autoZero"/>
        <c:auto val="1"/>
        <c:lblAlgn val="ctr"/>
        <c:lblOffset val="100"/>
      </c:catAx>
      <c:valAx>
        <c:axId val="51459200"/>
        <c:scaling>
          <c:orientation val="minMax"/>
        </c:scaling>
        <c:axPos val="l"/>
        <c:majorGridlines/>
        <c:numFmt formatCode="0.0" sourceLinked="1"/>
        <c:tickLblPos val="nextTo"/>
        <c:crossAx val="51457408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Частка учасників Всеукраїнського фізичного конкурсу "Левеня-2018" у регіонах України Україна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'ді ча'!$A$3:$B$3</c:f>
              <c:strCache>
                <c:ptCount val="1"/>
                <c:pt idx="0">
                  <c:v>Зведена частка учасників Всеукраїнського фізичного конкурсу "Левеня-2018" у регіонах України Україна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7030A0"/>
              </a:solidFill>
            </a:ln>
          </c:spPr>
          <c:dLbls>
            <c:showVal val="1"/>
          </c:dLbls>
          <c:cat>
            <c:strRef>
              <c:f>'ді ча'!$C$1:$H$2</c:f>
              <c:strCache>
                <c:ptCount val="6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Р</c:v>
                </c:pt>
              </c:strCache>
            </c:strRef>
          </c:cat>
          <c:val>
            <c:numRef>
              <c:f>'ді ча'!$C$3:$H$3</c:f>
              <c:numCache>
                <c:formatCode>0.0</c:formatCode>
                <c:ptCount val="6"/>
                <c:pt idx="0">
                  <c:v>6.0452052575554163</c:v>
                </c:pt>
                <c:pt idx="1">
                  <c:v>5.8403698663675545</c:v>
                </c:pt>
                <c:pt idx="2">
                  <c:v>6.2947979740612263</c:v>
                </c:pt>
                <c:pt idx="3">
                  <c:v>6.7385821633686724</c:v>
                </c:pt>
                <c:pt idx="4">
                  <c:v>5.2302466097248379</c:v>
                </c:pt>
                <c:pt idx="5">
                  <c:v>6.0430731482036446</c:v>
                </c:pt>
              </c:numCache>
            </c:numRef>
          </c:val>
        </c:ser>
        <c:shape val="box"/>
        <c:axId val="51496448"/>
        <c:axId val="51497984"/>
        <c:axId val="0"/>
      </c:bar3DChart>
      <c:catAx>
        <c:axId val="51496448"/>
        <c:scaling>
          <c:orientation val="minMax"/>
        </c:scaling>
        <c:axPos val="b"/>
        <c:tickLblPos val="nextTo"/>
        <c:crossAx val="51497984"/>
        <c:crosses val="autoZero"/>
        <c:auto val="1"/>
        <c:lblAlgn val="ctr"/>
        <c:lblOffset val="100"/>
      </c:catAx>
      <c:valAx>
        <c:axId val="51497984"/>
        <c:scaling>
          <c:orientation val="minMax"/>
        </c:scaling>
        <c:axPos val="l"/>
        <c:majorGridlines/>
        <c:numFmt formatCode="0.0" sourceLinked="1"/>
        <c:tickLblPos val="nextTo"/>
        <c:crossAx val="51496448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Відмінні і добрі результати, отримані під час проведення Всеукраїнського фізичного конкурсу "Левеня-2018"</a:t>
            </a:r>
          </a:p>
        </c:rich>
      </c:tx>
    </c:title>
    <c:plotArea>
      <c:layout/>
      <c:barChart>
        <c:barDir val="col"/>
        <c:grouping val="stacked"/>
        <c:ser>
          <c:idx val="0"/>
          <c:order val="0"/>
          <c:tx>
            <c:strRef>
              <c:f>'в+д'!$K$2</c:f>
              <c:strCache>
                <c:ptCount val="1"/>
                <c:pt idx="0">
                  <c:v>Кількість</c:v>
                </c:pt>
              </c:strCache>
            </c:strRef>
          </c:tx>
          <c:cat>
            <c:strRef>
              <c:f>'в+д'!$J$3:$J$26</c:f>
              <c:strCache>
                <c:ptCount val="24"/>
                <c:pt idx="0">
                  <c:v>Харківська</c:v>
                </c:pt>
                <c:pt idx="1">
                  <c:v>Тернопільська</c:v>
                </c:pt>
                <c:pt idx="2">
                  <c:v>Івано-Франківська</c:v>
                </c:pt>
                <c:pt idx="3">
                  <c:v>Дніпропетровська</c:v>
                </c:pt>
                <c:pt idx="4">
                  <c:v>Черкаська</c:v>
                </c:pt>
                <c:pt idx="5">
                  <c:v>Рівненська</c:v>
                </c:pt>
                <c:pt idx="6">
                  <c:v>Чернігівська</c:v>
                </c:pt>
                <c:pt idx="7">
                  <c:v>Донецька</c:v>
                </c:pt>
                <c:pt idx="8">
                  <c:v>Кіровоградська</c:v>
                </c:pt>
                <c:pt idx="9">
                  <c:v>Хмельницька</c:v>
                </c:pt>
                <c:pt idx="10">
                  <c:v>Чернівецька</c:v>
                </c:pt>
                <c:pt idx="11">
                  <c:v>Миколаївська</c:v>
                </c:pt>
                <c:pt idx="12">
                  <c:v>Запорізька</c:v>
                </c:pt>
                <c:pt idx="13">
                  <c:v>Львівська</c:v>
                </c:pt>
                <c:pt idx="14">
                  <c:v>Київська</c:v>
                </c:pt>
                <c:pt idx="15">
                  <c:v>Вінницька</c:v>
                </c:pt>
                <c:pt idx="16">
                  <c:v>Херсонська</c:v>
                </c:pt>
                <c:pt idx="17">
                  <c:v>Одеська</c:v>
                </c:pt>
                <c:pt idx="18">
                  <c:v>Луганська</c:v>
                </c:pt>
                <c:pt idx="19">
                  <c:v>Закарпатська</c:v>
                </c:pt>
                <c:pt idx="20">
                  <c:v>Волинська</c:v>
                </c:pt>
                <c:pt idx="21">
                  <c:v>Сумська</c:v>
                </c:pt>
                <c:pt idx="22">
                  <c:v>Полтавська</c:v>
                </c:pt>
                <c:pt idx="23">
                  <c:v>Житомирська</c:v>
                </c:pt>
              </c:strCache>
            </c:strRef>
          </c:cat>
          <c:val>
            <c:numRef>
              <c:f>'в+д'!$K$3:$K$26</c:f>
            </c:numRef>
          </c:val>
        </c:ser>
        <c:ser>
          <c:idx val="1"/>
          <c:order val="1"/>
          <c:tx>
            <c:strRef>
              <c:f>'в+д'!$L$2</c:f>
              <c:strCache>
                <c:ptCount val="1"/>
                <c:pt idx="0">
                  <c:v>Частка відмінних результатів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'в+д'!$J$3:$J$26</c:f>
              <c:strCache>
                <c:ptCount val="24"/>
                <c:pt idx="0">
                  <c:v>Харківська</c:v>
                </c:pt>
                <c:pt idx="1">
                  <c:v>Тернопільська</c:v>
                </c:pt>
                <c:pt idx="2">
                  <c:v>Івано-Франківська</c:v>
                </c:pt>
                <c:pt idx="3">
                  <c:v>Дніпропетровська</c:v>
                </c:pt>
                <c:pt idx="4">
                  <c:v>Черкаська</c:v>
                </c:pt>
                <c:pt idx="5">
                  <c:v>Рівненська</c:v>
                </c:pt>
                <c:pt idx="6">
                  <c:v>Чернігівська</c:v>
                </c:pt>
                <c:pt idx="7">
                  <c:v>Донецька</c:v>
                </c:pt>
                <c:pt idx="8">
                  <c:v>Кіровоградська</c:v>
                </c:pt>
                <c:pt idx="9">
                  <c:v>Хмельницька</c:v>
                </c:pt>
                <c:pt idx="10">
                  <c:v>Чернівецька</c:v>
                </c:pt>
                <c:pt idx="11">
                  <c:v>Миколаївська</c:v>
                </c:pt>
                <c:pt idx="12">
                  <c:v>Запорізька</c:v>
                </c:pt>
                <c:pt idx="13">
                  <c:v>Львівська</c:v>
                </c:pt>
                <c:pt idx="14">
                  <c:v>Київська</c:v>
                </c:pt>
                <c:pt idx="15">
                  <c:v>Вінницька</c:v>
                </c:pt>
                <c:pt idx="16">
                  <c:v>Херсонська</c:v>
                </c:pt>
                <c:pt idx="17">
                  <c:v>Одеська</c:v>
                </c:pt>
                <c:pt idx="18">
                  <c:v>Луганська</c:v>
                </c:pt>
                <c:pt idx="19">
                  <c:v>Закарпатська</c:v>
                </c:pt>
                <c:pt idx="20">
                  <c:v>Волинська</c:v>
                </c:pt>
                <c:pt idx="21">
                  <c:v>Сумська</c:v>
                </c:pt>
                <c:pt idx="22">
                  <c:v>Полтавська</c:v>
                </c:pt>
                <c:pt idx="23">
                  <c:v>Житомирська</c:v>
                </c:pt>
              </c:strCache>
            </c:strRef>
          </c:cat>
          <c:val>
            <c:numRef>
              <c:f>'в+д'!$L$3:$L$26</c:f>
              <c:numCache>
                <c:formatCode>0.0</c:formatCode>
                <c:ptCount val="24"/>
                <c:pt idx="0">
                  <c:v>15.195767195767196</c:v>
                </c:pt>
                <c:pt idx="1">
                  <c:v>14.808437365475676</c:v>
                </c:pt>
                <c:pt idx="2">
                  <c:v>12.978585334198572</c:v>
                </c:pt>
                <c:pt idx="3">
                  <c:v>13.104937665652303</c:v>
                </c:pt>
                <c:pt idx="4">
                  <c:v>11.682055399437976</c:v>
                </c:pt>
                <c:pt idx="5">
                  <c:v>13.041666666666666</c:v>
                </c:pt>
                <c:pt idx="6">
                  <c:v>14.741641337386019</c:v>
                </c:pt>
                <c:pt idx="7">
                  <c:v>15.442961165048541</c:v>
                </c:pt>
                <c:pt idx="8">
                  <c:v>13.471502590673575</c:v>
                </c:pt>
                <c:pt idx="9">
                  <c:v>12.273550724637682</c:v>
                </c:pt>
                <c:pt idx="10">
                  <c:v>22.289890377588289</c:v>
                </c:pt>
                <c:pt idx="11">
                  <c:v>14.952660790075099</c:v>
                </c:pt>
                <c:pt idx="12">
                  <c:v>12.285201333675301</c:v>
                </c:pt>
                <c:pt idx="13">
                  <c:v>14.19130824372759</c:v>
                </c:pt>
                <c:pt idx="14">
                  <c:v>12.119579854565055</c:v>
                </c:pt>
                <c:pt idx="15">
                  <c:v>13.359821206853736</c:v>
                </c:pt>
                <c:pt idx="16">
                  <c:v>12.601214574898787</c:v>
                </c:pt>
                <c:pt idx="17">
                  <c:v>7.8297425118234374</c:v>
                </c:pt>
                <c:pt idx="18">
                  <c:v>13.220675944333991</c:v>
                </c:pt>
                <c:pt idx="19">
                  <c:v>10.606721955477957</c:v>
                </c:pt>
                <c:pt idx="20">
                  <c:v>10.004050222762254</c:v>
                </c:pt>
                <c:pt idx="21">
                  <c:v>11.167329237441272</c:v>
                </c:pt>
                <c:pt idx="22">
                  <c:v>10.132436409501798</c:v>
                </c:pt>
                <c:pt idx="23">
                  <c:v>6.8766807529773333</c:v>
                </c:pt>
              </c:numCache>
            </c:numRef>
          </c:val>
        </c:ser>
        <c:ser>
          <c:idx val="2"/>
          <c:order val="2"/>
          <c:tx>
            <c:strRef>
              <c:f>'в+д'!$M$2</c:f>
              <c:strCache>
                <c:ptCount val="1"/>
                <c:pt idx="0">
                  <c:v>Частка добрих результатів</c:v>
                </c:pt>
              </c:strCache>
            </c:strRef>
          </c:tx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'в+д'!$J$3:$J$26</c:f>
              <c:strCache>
                <c:ptCount val="24"/>
                <c:pt idx="0">
                  <c:v>Харківська</c:v>
                </c:pt>
                <c:pt idx="1">
                  <c:v>Тернопільська</c:v>
                </c:pt>
                <c:pt idx="2">
                  <c:v>Івано-Франківська</c:v>
                </c:pt>
                <c:pt idx="3">
                  <c:v>Дніпропетровська</c:v>
                </c:pt>
                <c:pt idx="4">
                  <c:v>Черкаська</c:v>
                </c:pt>
                <c:pt idx="5">
                  <c:v>Рівненська</c:v>
                </c:pt>
                <c:pt idx="6">
                  <c:v>Чернігівська</c:v>
                </c:pt>
                <c:pt idx="7">
                  <c:v>Донецька</c:v>
                </c:pt>
                <c:pt idx="8">
                  <c:v>Кіровоградська</c:v>
                </c:pt>
                <c:pt idx="9">
                  <c:v>Хмельницька</c:v>
                </c:pt>
                <c:pt idx="10">
                  <c:v>Чернівецька</c:v>
                </c:pt>
                <c:pt idx="11">
                  <c:v>Миколаївська</c:v>
                </c:pt>
                <c:pt idx="12">
                  <c:v>Запорізька</c:v>
                </c:pt>
                <c:pt idx="13">
                  <c:v>Львівська</c:v>
                </c:pt>
                <c:pt idx="14">
                  <c:v>Київська</c:v>
                </c:pt>
                <c:pt idx="15">
                  <c:v>Вінницька</c:v>
                </c:pt>
                <c:pt idx="16">
                  <c:v>Херсонська</c:v>
                </c:pt>
                <c:pt idx="17">
                  <c:v>Одеська</c:v>
                </c:pt>
                <c:pt idx="18">
                  <c:v>Луганська</c:v>
                </c:pt>
                <c:pt idx="19">
                  <c:v>Закарпатська</c:v>
                </c:pt>
                <c:pt idx="20">
                  <c:v>Волинська</c:v>
                </c:pt>
                <c:pt idx="21">
                  <c:v>Сумська</c:v>
                </c:pt>
                <c:pt idx="22">
                  <c:v>Полтавська</c:v>
                </c:pt>
                <c:pt idx="23">
                  <c:v>Житомирська</c:v>
                </c:pt>
              </c:strCache>
            </c:strRef>
          </c:cat>
          <c:val>
            <c:numRef>
              <c:f>'в+д'!$M$3:$M$26</c:f>
              <c:numCache>
                <c:formatCode>0.0</c:formatCode>
                <c:ptCount val="24"/>
                <c:pt idx="0">
                  <c:v>43.06878306878307</c:v>
                </c:pt>
                <c:pt idx="1">
                  <c:v>40.120533792509782</c:v>
                </c:pt>
                <c:pt idx="2">
                  <c:v>41.142115509409514</c:v>
                </c:pt>
                <c:pt idx="3">
                  <c:v>40.345538431334056</c:v>
                </c:pt>
                <c:pt idx="4">
                  <c:v>41.750301083902045</c:v>
                </c:pt>
                <c:pt idx="5">
                  <c:v>40.1041666666666</c:v>
                </c:pt>
                <c:pt idx="6">
                  <c:v>37.993920972644375</c:v>
                </c:pt>
                <c:pt idx="7">
                  <c:v>36.832524271844605</c:v>
                </c:pt>
                <c:pt idx="8">
                  <c:v>38.381825428457489</c:v>
                </c:pt>
                <c:pt idx="9">
                  <c:v>39.402173913043477</c:v>
                </c:pt>
                <c:pt idx="10">
                  <c:v>29.232643118148587</c:v>
                </c:pt>
                <c:pt idx="11">
                  <c:v>36.532810969637595</c:v>
                </c:pt>
                <c:pt idx="12">
                  <c:v>39.163888176455501</c:v>
                </c:pt>
                <c:pt idx="13">
                  <c:v>37.208781362007173</c:v>
                </c:pt>
                <c:pt idx="14">
                  <c:v>38.728790735254513</c:v>
                </c:pt>
                <c:pt idx="15">
                  <c:v>36.503600695306609</c:v>
                </c:pt>
                <c:pt idx="16">
                  <c:v>37.095141700404909</c:v>
                </c:pt>
                <c:pt idx="17">
                  <c:v>41.723594324750437</c:v>
                </c:pt>
                <c:pt idx="18">
                  <c:v>33.598409542743525</c:v>
                </c:pt>
                <c:pt idx="19">
                  <c:v>36.054124836315999</c:v>
                </c:pt>
                <c:pt idx="20">
                  <c:v>36.006480356419594</c:v>
                </c:pt>
                <c:pt idx="21">
                  <c:v>34.586194434405492</c:v>
                </c:pt>
                <c:pt idx="22">
                  <c:v>34.664704645785157</c:v>
                </c:pt>
                <c:pt idx="23">
                  <c:v>33.999231655781792</c:v>
                </c:pt>
              </c:numCache>
            </c:numRef>
          </c:val>
        </c:ser>
        <c:gapWidth val="55"/>
        <c:overlap val="100"/>
        <c:axId val="51537792"/>
        <c:axId val="51539328"/>
      </c:barChart>
      <c:catAx>
        <c:axId val="51537792"/>
        <c:scaling>
          <c:orientation val="minMax"/>
        </c:scaling>
        <c:axPos val="b"/>
        <c:majorTickMark val="none"/>
        <c:tickLblPos val="nextTo"/>
        <c:crossAx val="51539328"/>
        <c:crosses val="autoZero"/>
        <c:auto val="1"/>
        <c:lblAlgn val="ctr"/>
        <c:lblOffset val="100"/>
      </c:catAx>
      <c:valAx>
        <c:axId val="51539328"/>
        <c:scaling>
          <c:orientation val="minMax"/>
        </c:scaling>
        <c:axPos val="l"/>
        <c:majorGridlines/>
        <c:numFmt formatCode="0.0" sourceLinked="1"/>
        <c:majorTickMark val="none"/>
        <c:tickLblPos val="nextTo"/>
        <c:crossAx val="51537792"/>
        <c:crosses val="autoZero"/>
        <c:crossBetween val="between"/>
      </c:valAx>
    </c:plotArea>
    <c:legend>
      <c:legendPos val="t"/>
    </c:legend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 dirty="0" smtClean="0"/>
              <a:t>Середній бал </a:t>
            </a:r>
            <a:r>
              <a:rPr lang="uk-UA" dirty="0"/>
              <a:t>при розв’язуванні задач Всеукраїнського фізичного конкурсу "Левеня-2018" у регіонах України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'в+д'!$I$2</c:f>
              <c:strCache>
                <c:ptCount val="1"/>
                <c:pt idx="0">
                  <c:v>Сер. результат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1"/>
              </a:solidFill>
            </a:ln>
          </c:spPr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'в+д'!$H$3:$H$26</c:f>
              <c:strCache>
                <c:ptCount val="24"/>
                <c:pt idx="0">
                  <c:v>Чернівецька</c:v>
                </c:pt>
                <c:pt idx="1">
                  <c:v>Харківська</c:v>
                </c:pt>
                <c:pt idx="2">
                  <c:v>Чернігівська</c:v>
                </c:pt>
                <c:pt idx="3">
                  <c:v>Тернопільська</c:v>
                </c:pt>
                <c:pt idx="4">
                  <c:v>Івано-Франківська</c:v>
                </c:pt>
                <c:pt idx="5">
                  <c:v>Миколаївська</c:v>
                </c:pt>
                <c:pt idx="6">
                  <c:v>Донецька</c:v>
                </c:pt>
                <c:pt idx="7">
                  <c:v>Рівненська</c:v>
                </c:pt>
                <c:pt idx="8">
                  <c:v>Дніпропетровська</c:v>
                </c:pt>
                <c:pt idx="9">
                  <c:v>Львівська</c:v>
                </c:pt>
                <c:pt idx="10">
                  <c:v>Черкаська</c:v>
                </c:pt>
                <c:pt idx="11">
                  <c:v>Херсонська</c:v>
                </c:pt>
                <c:pt idx="12">
                  <c:v>Вінницька</c:v>
                </c:pt>
                <c:pt idx="13">
                  <c:v>Запорізька</c:v>
                </c:pt>
                <c:pt idx="14">
                  <c:v>Київська</c:v>
                </c:pt>
                <c:pt idx="15">
                  <c:v>Кіровоградська</c:v>
                </c:pt>
                <c:pt idx="16">
                  <c:v>Хмельницька</c:v>
                </c:pt>
                <c:pt idx="17">
                  <c:v>Закарпатська</c:v>
                </c:pt>
                <c:pt idx="18">
                  <c:v>Волинська</c:v>
                </c:pt>
                <c:pt idx="19">
                  <c:v>Луганська</c:v>
                </c:pt>
                <c:pt idx="20">
                  <c:v>Одеська</c:v>
                </c:pt>
                <c:pt idx="21">
                  <c:v>Сумська</c:v>
                </c:pt>
                <c:pt idx="22">
                  <c:v>Полтавська</c:v>
                </c:pt>
                <c:pt idx="23">
                  <c:v>Житомирська</c:v>
                </c:pt>
              </c:strCache>
            </c:strRef>
          </c:cat>
          <c:val>
            <c:numRef>
              <c:f>'в+д'!$I$3:$I$26</c:f>
              <c:numCache>
                <c:formatCode>General</c:formatCode>
                <c:ptCount val="24"/>
                <c:pt idx="0">
                  <c:v>63</c:v>
                </c:pt>
                <c:pt idx="1">
                  <c:v>61.9</c:v>
                </c:pt>
                <c:pt idx="2">
                  <c:v>61.2</c:v>
                </c:pt>
                <c:pt idx="3">
                  <c:v>60.9</c:v>
                </c:pt>
                <c:pt idx="4">
                  <c:v>60.6</c:v>
                </c:pt>
                <c:pt idx="5">
                  <c:v>60.5</c:v>
                </c:pt>
                <c:pt idx="6">
                  <c:v>60.3</c:v>
                </c:pt>
                <c:pt idx="7">
                  <c:v>59.9</c:v>
                </c:pt>
                <c:pt idx="8">
                  <c:v>59.8</c:v>
                </c:pt>
                <c:pt idx="9">
                  <c:v>59.8</c:v>
                </c:pt>
                <c:pt idx="10">
                  <c:v>59.4</c:v>
                </c:pt>
                <c:pt idx="11">
                  <c:v>59.2</c:v>
                </c:pt>
                <c:pt idx="12">
                  <c:v>59.1</c:v>
                </c:pt>
                <c:pt idx="13">
                  <c:v>59</c:v>
                </c:pt>
                <c:pt idx="14">
                  <c:v>59</c:v>
                </c:pt>
                <c:pt idx="15">
                  <c:v>58.9</c:v>
                </c:pt>
                <c:pt idx="16">
                  <c:v>58.6</c:v>
                </c:pt>
                <c:pt idx="17">
                  <c:v>57.5</c:v>
                </c:pt>
                <c:pt idx="18">
                  <c:v>57.3</c:v>
                </c:pt>
                <c:pt idx="19">
                  <c:v>57.2</c:v>
                </c:pt>
                <c:pt idx="20">
                  <c:v>56.5</c:v>
                </c:pt>
                <c:pt idx="21">
                  <c:v>55.7</c:v>
                </c:pt>
                <c:pt idx="22">
                  <c:v>55.4</c:v>
                </c:pt>
                <c:pt idx="23">
                  <c:v>53.4</c:v>
                </c:pt>
              </c:numCache>
            </c:numRef>
          </c:val>
        </c:ser>
        <c:shape val="box"/>
        <c:axId val="51572736"/>
        <c:axId val="51574272"/>
        <c:axId val="0"/>
      </c:bar3DChart>
      <c:catAx>
        <c:axId val="51572736"/>
        <c:scaling>
          <c:orientation val="minMax"/>
        </c:scaling>
        <c:axPos val="b"/>
        <c:tickLblPos val="nextTo"/>
        <c:crossAx val="51574272"/>
        <c:crosses val="autoZero"/>
        <c:auto val="1"/>
        <c:lblAlgn val="ctr"/>
        <c:lblOffset val="100"/>
      </c:catAx>
      <c:valAx>
        <c:axId val="51574272"/>
        <c:scaling>
          <c:orientation val="minMax"/>
        </c:scaling>
        <c:axPos val="l"/>
        <c:majorGridlines/>
        <c:numFmt formatCode="General" sourceLinked="1"/>
        <c:tickLblPos val="nextTo"/>
        <c:crossAx val="51572736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Частка учасників в інтелектуальних конкурсах природничо-математичного спрямування</a:t>
            </a:r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Аркуш1!$A$3</c:f>
              <c:strCache>
                <c:ptCount val="1"/>
                <c:pt idx="0">
                  <c:v>В області</c:v>
                </c:pt>
              </c:strCache>
            </c:strRef>
          </c:tx>
          <c:spPr>
            <a:ln>
              <a:solidFill>
                <a:srgbClr val="4F81BD"/>
              </a:solidFill>
            </a:ln>
          </c:spPr>
          <c:dLbls>
            <c:showVal val="1"/>
          </c:dLbls>
          <c:cat>
            <c:strRef>
              <c:f>Аркуш1!$B$2:$G$2</c:f>
              <c:strCache>
                <c:ptCount val="6"/>
                <c:pt idx="0">
                  <c:v>"Кенгуру (осінь-2017)"</c:v>
                </c:pt>
                <c:pt idx="1">
                  <c:v>"Кенгуру (весна-2018)"</c:v>
                </c:pt>
                <c:pt idx="2">
                  <c:v>"Колосок (осінь-2017)"</c:v>
                </c:pt>
                <c:pt idx="3">
                  <c:v>"Колосок (весна-2018)"</c:v>
                </c:pt>
                <c:pt idx="4">
                  <c:v> "Левеня-2018"</c:v>
                </c:pt>
                <c:pt idx="5">
                  <c:v>"Бобер-2017"</c:v>
                </c:pt>
              </c:strCache>
            </c:strRef>
          </c:cat>
          <c:val>
            <c:numRef>
              <c:f>Аркуш1!$B$3:$G$3</c:f>
              <c:numCache>
                <c:formatCode>0.0</c:formatCode>
                <c:ptCount val="6"/>
                <c:pt idx="0" formatCode="#,##0.0">
                  <c:v>13.082490214902894</c:v>
                </c:pt>
                <c:pt idx="1">
                  <c:v>12.005464597519589</c:v>
                </c:pt>
                <c:pt idx="2">
                  <c:v>14.637842860243634</c:v>
                </c:pt>
                <c:pt idx="3">
                  <c:v>13.522405905373265</c:v>
                </c:pt>
                <c:pt idx="4">
                  <c:v>9.0341512775107482</c:v>
                </c:pt>
                <c:pt idx="5">
                  <c:v>5.1799657992871424</c:v>
                </c:pt>
              </c:numCache>
            </c:numRef>
          </c:val>
        </c:ser>
        <c:ser>
          <c:idx val="1"/>
          <c:order val="1"/>
          <c:tx>
            <c:strRef>
              <c:f>Аркуш1!$A$4</c:f>
              <c:strCache>
                <c:ptCount val="1"/>
                <c:pt idx="0">
                  <c:v>Україна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/>
              </a:solidFill>
            </a:ln>
          </c:spPr>
          <c:dLbls>
            <c:showVal val="1"/>
          </c:dLbls>
          <c:cat>
            <c:strRef>
              <c:f>Аркуш1!$B$2:$G$2</c:f>
              <c:strCache>
                <c:ptCount val="6"/>
                <c:pt idx="0">
                  <c:v>"Кенгуру (осінь-2017)"</c:v>
                </c:pt>
                <c:pt idx="1">
                  <c:v>"Кенгуру (весна-2018)"</c:v>
                </c:pt>
                <c:pt idx="2">
                  <c:v>"Колосок (осінь-2017)"</c:v>
                </c:pt>
                <c:pt idx="3">
                  <c:v>"Колосок (весна-2018)"</c:v>
                </c:pt>
                <c:pt idx="4">
                  <c:v> "Левеня-2018"</c:v>
                </c:pt>
                <c:pt idx="5">
                  <c:v>"Бобер-2017"</c:v>
                </c:pt>
              </c:strCache>
            </c:strRef>
          </c:cat>
          <c:val>
            <c:numRef>
              <c:f>Аркуш1!$B$4:$G$4</c:f>
              <c:numCache>
                <c:formatCode>General</c:formatCode>
                <c:ptCount val="6"/>
                <c:pt idx="0">
                  <c:v>9.4</c:v>
                </c:pt>
                <c:pt idx="1">
                  <c:v>12.1</c:v>
                </c:pt>
                <c:pt idx="2">
                  <c:v>7.9</c:v>
                </c:pt>
                <c:pt idx="3">
                  <c:v>6</c:v>
                </c:pt>
                <c:pt idx="4">
                  <c:v>6</c:v>
                </c:pt>
                <c:pt idx="5">
                  <c:v>3.4</c:v>
                </c:pt>
              </c:numCache>
            </c:numRef>
          </c:val>
        </c:ser>
        <c:shape val="box"/>
        <c:axId val="51620480"/>
        <c:axId val="51626368"/>
        <c:axId val="0"/>
      </c:bar3DChart>
      <c:catAx>
        <c:axId val="51620480"/>
        <c:scaling>
          <c:orientation val="minMax"/>
        </c:scaling>
        <c:axPos val="l"/>
        <c:majorTickMark val="none"/>
        <c:tickLblPos val="nextTo"/>
        <c:crossAx val="51626368"/>
        <c:crosses val="autoZero"/>
        <c:auto val="1"/>
        <c:lblAlgn val="ctr"/>
        <c:lblOffset val="100"/>
      </c:catAx>
      <c:valAx>
        <c:axId val="51626368"/>
        <c:scaling>
          <c:orientation val="minMax"/>
        </c:scaling>
        <c:axPos val="b"/>
        <c:majorGridlines/>
        <c:numFmt formatCode="#,##0.0" sourceLinked="1"/>
        <c:majorTickMark val="none"/>
        <c:tickLblPos val="nextTo"/>
        <c:crossAx val="51620480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 algn="ctr" rtl="0">
              <a:defRPr/>
            </a:pPr>
            <a:r>
              <a:rPr lang="ru-RU"/>
              <a:t>Кількість учасників Всеукраїнського фізичного конкурсу "Левеня" у Львівській області  </a:t>
            </a:r>
            <a:r>
              <a:rPr lang="uk-UA"/>
              <a:t> 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Аркуш2!$A$5</c:f>
              <c:strCache>
                <c:ptCount val="1"/>
                <c:pt idx="0">
                  <c:v>Львівська </c:v>
                </c:pt>
              </c:strCache>
            </c:strRef>
          </c:tx>
          <c:spPr>
            <a:solidFill>
              <a:srgbClr val="92D050"/>
            </a:solidFill>
          </c:spPr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numRef>
              <c:f>Аркуш2!$B$4:$S$4</c:f>
              <c:numCache>
                <c:formatCode>General</c:formatCode>
                <c:ptCount val="1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</c:numCache>
            </c:numRef>
          </c:cat>
          <c:val>
            <c:numRef>
              <c:f>Аркуш2!$B$5:$S$5</c:f>
              <c:numCache>
                <c:formatCode>General</c:formatCode>
                <c:ptCount val="18"/>
                <c:pt idx="0">
                  <c:v>198</c:v>
                </c:pt>
                <c:pt idx="1">
                  <c:v>865</c:v>
                </c:pt>
                <c:pt idx="2">
                  <c:v>873</c:v>
                </c:pt>
                <c:pt idx="3" formatCode="#,##0">
                  <c:v>1050</c:v>
                </c:pt>
                <c:pt idx="4">
                  <c:v>1088</c:v>
                </c:pt>
                <c:pt idx="5">
                  <c:v>1930</c:v>
                </c:pt>
                <c:pt idx="6">
                  <c:v>2435</c:v>
                </c:pt>
                <c:pt idx="7">
                  <c:v>3900</c:v>
                </c:pt>
                <c:pt idx="8">
                  <c:v>6197</c:v>
                </c:pt>
                <c:pt idx="9">
                  <c:v>9622</c:v>
                </c:pt>
                <c:pt idx="10">
                  <c:v>13131</c:v>
                </c:pt>
                <c:pt idx="11">
                  <c:v>14381</c:v>
                </c:pt>
                <c:pt idx="12">
                  <c:v>16421</c:v>
                </c:pt>
                <c:pt idx="13">
                  <c:v>13459</c:v>
                </c:pt>
                <c:pt idx="14">
                  <c:v>9002</c:v>
                </c:pt>
                <c:pt idx="15">
                  <c:v>9368</c:v>
                </c:pt>
                <c:pt idx="16">
                  <c:v>8831</c:v>
                </c:pt>
                <c:pt idx="17">
                  <c:v>8928</c:v>
                </c:pt>
              </c:numCache>
            </c:numRef>
          </c:val>
        </c:ser>
        <c:shape val="box"/>
        <c:axId val="51639424"/>
        <c:axId val="51640960"/>
        <c:axId val="0"/>
      </c:bar3DChart>
      <c:catAx>
        <c:axId val="51639424"/>
        <c:scaling>
          <c:orientation val="minMax"/>
        </c:scaling>
        <c:axPos val="b"/>
        <c:numFmt formatCode="General" sourceLinked="1"/>
        <c:tickLblPos val="nextTo"/>
        <c:crossAx val="51640960"/>
        <c:crosses val="autoZero"/>
        <c:auto val="1"/>
        <c:lblAlgn val="ctr"/>
        <c:lblOffset val="100"/>
      </c:catAx>
      <c:valAx>
        <c:axId val="51640960"/>
        <c:scaling>
          <c:orientation val="minMax"/>
        </c:scaling>
        <c:axPos val="l"/>
        <c:majorGridlines/>
        <c:numFmt formatCode="General" sourceLinked="1"/>
        <c:tickLblPos val="nextTo"/>
        <c:crossAx val="51639424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ru-RU"/>
              <a:t>Частка учасників Всеукраїнського фізичного конкурсу "Левеня" у Львівській області </a:t>
            </a:r>
            <a:endParaRPr lang="uk-UA"/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'01...'!$A$12</c:f>
              <c:strCache>
                <c:ptCount val="1"/>
                <c:pt idx="0">
                  <c:v>частка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dLbls>
            <c:showVal val="1"/>
          </c:dLbls>
          <c:cat>
            <c:numRef>
              <c:f>'01...'!$B$11:$M$11</c:f>
              <c:numCache>
                <c:formatCode>General</c:formatCod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numCache>
            </c:numRef>
          </c:cat>
          <c:val>
            <c:numRef>
              <c:f>'01...'!$B$12:$M$12</c:f>
              <c:numCache>
                <c:formatCode>General</c:formatCode>
                <c:ptCount val="12"/>
                <c:pt idx="0">
                  <c:v>2.8</c:v>
                </c:pt>
                <c:pt idx="1">
                  <c:v>4.9000000000000004</c:v>
                </c:pt>
                <c:pt idx="2">
                  <c:v>7.6</c:v>
                </c:pt>
                <c:pt idx="3">
                  <c:v>11.6</c:v>
                </c:pt>
                <c:pt idx="4">
                  <c:v>13.2</c:v>
                </c:pt>
                <c:pt idx="5">
                  <c:v>15.7</c:v>
                </c:pt>
                <c:pt idx="6">
                  <c:v>13.7</c:v>
                </c:pt>
                <c:pt idx="7">
                  <c:v>9.4</c:v>
                </c:pt>
                <c:pt idx="8">
                  <c:v>9.8000000000000007</c:v>
                </c:pt>
                <c:pt idx="9">
                  <c:v>9.8000000000000007</c:v>
                </c:pt>
                <c:pt idx="10">
                  <c:v>9.3000000000000007</c:v>
                </c:pt>
                <c:pt idx="11">
                  <c:v>9.4</c:v>
                </c:pt>
              </c:numCache>
            </c:numRef>
          </c:val>
        </c:ser>
        <c:shape val="cone"/>
        <c:axId val="51698688"/>
        <c:axId val="51704576"/>
        <c:axId val="0"/>
      </c:bar3DChart>
      <c:catAx>
        <c:axId val="51698688"/>
        <c:scaling>
          <c:orientation val="minMax"/>
        </c:scaling>
        <c:axPos val="b"/>
        <c:numFmt formatCode="General" sourceLinked="1"/>
        <c:tickLblPos val="nextTo"/>
        <c:crossAx val="51704576"/>
        <c:crosses val="autoZero"/>
        <c:auto val="1"/>
        <c:lblAlgn val="ctr"/>
        <c:lblOffset val="100"/>
      </c:catAx>
      <c:valAx>
        <c:axId val="51704576"/>
        <c:scaling>
          <c:orientation val="minMax"/>
        </c:scaling>
        <c:axPos val="l"/>
        <c:majorGridlines/>
        <c:numFmt formatCode="General" sourceLinked="1"/>
        <c:tickLblPos val="nextTo"/>
        <c:crossAx val="51698688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Кількість учасників ЗНЗ районів і МОЗ Львівської області у Всеукраїнському фізичному конкурсі "Левеня-2018" </a:t>
            </a:r>
          </a:p>
          <a:p>
            <a:pPr>
              <a:defRPr/>
            </a:pPr>
            <a:r>
              <a:rPr lang="uk-UA"/>
              <a:t>(В області - 8988)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'ді кі'!$C$2</c:f>
              <c:strCache>
                <c:ptCount val="1"/>
                <c:pt idx="0">
                  <c:v>Разом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'ді кі'!$B$3:$B$36</c:f>
              <c:strCache>
                <c:ptCount val="34"/>
                <c:pt idx="0">
                  <c:v>Залізничний</c:v>
                </c:pt>
                <c:pt idx="1">
                  <c:v>Сихівський</c:v>
                </c:pt>
                <c:pt idx="2">
                  <c:v>Шевченківський</c:v>
                </c:pt>
                <c:pt idx="3">
                  <c:v>Дрогобич</c:v>
                </c:pt>
                <c:pt idx="4">
                  <c:v>Городоцький</c:v>
                </c:pt>
                <c:pt idx="5">
                  <c:v>Кам’янка-Бузький</c:v>
                </c:pt>
                <c:pt idx="6">
                  <c:v>Франківський</c:v>
                </c:pt>
                <c:pt idx="7">
                  <c:v>Радехівський</c:v>
                </c:pt>
                <c:pt idx="8">
                  <c:v>Галицький</c:v>
                </c:pt>
                <c:pt idx="9">
                  <c:v>Жовківський</c:v>
                </c:pt>
                <c:pt idx="10">
                  <c:v>Миколаївський</c:v>
                </c:pt>
                <c:pt idx="11">
                  <c:v>Личаківський</c:v>
                </c:pt>
                <c:pt idx="12">
                  <c:v>Яворівський</c:v>
                </c:pt>
                <c:pt idx="13">
                  <c:v>Пустомитівський</c:v>
                </c:pt>
                <c:pt idx="14">
                  <c:v>Стрий</c:v>
                </c:pt>
                <c:pt idx="15">
                  <c:v>Золочівський</c:v>
                </c:pt>
                <c:pt idx="16">
                  <c:v>Бродівський</c:v>
                </c:pt>
                <c:pt idx="17">
                  <c:v>Буський</c:v>
                </c:pt>
                <c:pt idx="18">
                  <c:v>Самбір</c:v>
                </c:pt>
                <c:pt idx="19">
                  <c:v>Сокальський</c:v>
                </c:pt>
                <c:pt idx="20">
                  <c:v>Перемишлянський</c:v>
                </c:pt>
                <c:pt idx="21">
                  <c:v>Борислав</c:v>
                </c:pt>
                <c:pt idx="22">
                  <c:v>Новий Розділ</c:v>
                </c:pt>
                <c:pt idx="23">
                  <c:v>Мостиський </c:v>
                </c:pt>
                <c:pt idx="24">
                  <c:v>Червоноград</c:v>
                </c:pt>
                <c:pt idx="25">
                  <c:v>Дрогобицький</c:v>
                </c:pt>
                <c:pt idx="26">
                  <c:v>Трускавець</c:v>
                </c:pt>
                <c:pt idx="27">
                  <c:v>Турківський</c:v>
                </c:pt>
                <c:pt idx="28">
                  <c:v>Сколівський</c:v>
                </c:pt>
                <c:pt idx="29">
                  <c:v>Старосамбірський</c:v>
                </c:pt>
                <c:pt idx="30">
                  <c:v>Стрийський</c:v>
                </c:pt>
                <c:pt idx="31">
                  <c:v>Моршин</c:v>
                </c:pt>
                <c:pt idx="32">
                  <c:v>Жидачівський</c:v>
                </c:pt>
                <c:pt idx="33">
                  <c:v>Самбірський</c:v>
                </c:pt>
              </c:strCache>
            </c:strRef>
          </c:cat>
          <c:val>
            <c:numRef>
              <c:f>'ді кі'!$C$3:$C$36</c:f>
              <c:numCache>
                <c:formatCode>General</c:formatCode>
                <c:ptCount val="34"/>
                <c:pt idx="0">
                  <c:v>1327</c:v>
                </c:pt>
                <c:pt idx="1">
                  <c:v>733</c:v>
                </c:pt>
                <c:pt idx="2">
                  <c:v>617</c:v>
                </c:pt>
                <c:pt idx="3">
                  <c:v>549</c:v>
                </c:pt>
                <c:pt idx="4">
                  <c:v>539</c:v>
                </c:pt>
                <c:pt idx="5">
                  <c:v>536</c:v>
                </c:pt>
                <c:pt idx="6">
                  <c:v>436</c:v>
                </c:pt>
                <c:pt idx="7">
                  <c:v>431</c:v>
                </c:pt>
                <c:pt idx="8">
                  <c:v>404</c:v>
                </c:pt>
                <c:pt idx="9">
                  <c:v>315</c:v>
                </c:pt>
                <c:pt idx="10">
                  <c:v>286</c:v>
                </c:pt>
                <c:pt idx="11">
                  <c:v>263</c:v>
                </c:pt>
                <c:pt idx="12">
                  <c:v>242</c:v>
                </c:pt>
                <c:pt idx="13">
                  <c:v>201</c:v>
                </c:pt>
                <c:pt idx="14">
                  <c:v>192</c:v>
                </c:pt>
                <c:pt idx="15">
                  <c:v>192</c:v>
                </c:pt>
                <c:pt idx="16">
                  <c:v>156</c:v>
                </c:pt>
                <c:pt idx="17">
                  <c:v>145</c:v>
                </c:pt>
                <c:pt idx="18">
                  <c:v>123</c:v>
                </c:pt>
                <c:pt idx="19">
                  <c:v>117</c:v>
                </c:pt>
                <c:pt idx="20">
                  <c:v>114</c:v>
                </c:pt>
                <c:pt idx="21">
                  <c:v>107</c:v>
                </c:pt>
                <c:pt idx="22">
                  <c:v>104</c:v>
                </c:pt>
                <c:pt idx="23">
                  <c:v>97</c:v>
                </c:pt>
                <c:pt idx="24">
                  <c:v>88</c:v>
                </c:pt>
                <c:pt idx="25">
                  <c:v>64</c:v>
                </c:pt>
                <c:pt idx="26">
                  <c:v>63</c:v>
                </c:pt>
                <c:pt idx="27">
                  <c:v>63</c:v>
                </c:pt>
                <c:pt idx="28">
                  <c:v>61</c:v>
                </c:pt>
                <c:pt idx="29">
                  <c:v>35</c:v>
                </c:pt>
                <c:pt idx="30">
                  <c:v>23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</c:ser>
        <c:axId val="51741440"/>
        <c:axId val="51742976"/>
      </c:barChart>
      <c:catAx>
        <c:axId val="51741440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uk-UA"/>
          </a:p>
        </c:txPr>
        <c:crossAx val="51742976"/>
        <c:crosses val="autoZero"/>
        <c:auto val="1"/>
        <c:lblAlgn val="ctr"/>
        <c:lblOffset val="100"/>
        <c:tickLblSkip val="1"/>
      </c:catAx>
      <c:valAx>
        <c:axId val="51742976"/>
        <c:scaling>
          <c:orientation val="minMax"/>
        </c:scaling>
        <c:axPos val="l"/>
        <c:majorGridlines/>
        <c:numFmt formatCode="General" sourceLinked="1"/>
        <c:tickLblPos val="nextTo"/>
        <c:crossAx val="51741440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Кількість учасників ЗНЗ ОТГ Львівської області у Всеукраїнському фізичному конкурсі "Левеня-2018" )</a:t>
            </a:r>
          </a:p>
          <a:p>
            <a:pPr>
              <a:defRPr/>
            </a:pPr>
            <a:r>
              <a:rPr lang="uk-UA"/>
              <a:t>(В ОТГ - 305)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'ді кі'!$C$38</c:f>
              <c:strCache>
                <c:ptCount val="1"/>
                <c:pt idx="0">
                  <c:v>Усього</c:v>
                </c:pt>
              </c:strCache>
            </c:strRef>
          </c:tx>
          <c:dLbls>
            <c:showVal val="1"/>
          </c:dLbls>
          <c:cat>
            <c:strRef>
              <c:f>'ді кі'!$B$39:$B$68</c:f>
              <c:strCache>
                <c:ptCount val="30"/>
                <c:pt idx="0">
                  <c:v>Мостиська ОТГ</c:v>
                </c:pt>
                <c:pt idx="1">
                  <c:v>Мурованська ОТГ</c:v>
                </c:pt>
                <c:pt idx="2">
                  <c:v>Солонківська ОТГ</c:v>
                </c:pt>
                <c:pt idx="3">
                  <c:v>Новокалинівська ОТГ</c:v>
                </c:pt>
                <c:pt idx="4">
                  <c:v>Підберізцівська ОТГ</c:v>
                </c:pt>
                <c:pt idx="5">
                  <c:v>Жовтанецька ОТГ</c:v>
                </c:pt>
                <c:pt idx="6">
                  <c:v>Розвадівська ОТГ</c:v>
                </c:pt>
                <c:pt idx="7">
                  <c:v>Гніздичівська ОТГ</c:v>
                </c:pt>
                <c:pt idx="8">
                  <c:v>Міженецька ОТГ </c:v>
                </c:pt>
                <c:pt idx="9">
                  <c:v>Бабинська ОТГ</c:v>
                </c:pt>
                <c:pt idx="10">
                  <c:v>Бісковицька ОТГ</c:v>
                </c:pt>
                <c:pt idx="11">
                  <c:v>Вільшаницька ОТГ</c:v>
                </c:pt>
                <c:pt idx="12">
                  <c:v>Воле-Баранецька ОТГ</c:v>
                </c:pt>
                <c:pt idx="13">
                  <c:v>ГрабовецькаОТГ</c:v>
                </c:pt>
                <c:pt idx="14">
                  <c:v>Давидівська ОТГ</c:v>
                </c:pt>
                <c:pt idx="15">
                  <c:v>Дублянська ОТГ</c:v>
                </c:pt>
                <c:pt idx="16">
                  <c:v>Заболотцівська ОТГ</c:v>
                </c:pt>
                <c:pt idx="17">
                  <c:v>Луківська ОТГ</c:v>
                </c:pt>
                <c:pt idx="18">
                  <c:v>Нижанковицька ОТГ</c:v>
                </c:pt>
                <c:pt idx="19">
                  <c:v>Новоміська ОТГ</c:v>
                </c:pt>
                <c:pt idx="20">
                  <c:v>Новострілищанська ОТГ</c:v>
                </c:pt>
                <c:pt idx="21">
                  <c:v>Судовишнянська ОТГ</c:v>
                </c:pt>
                <c:pt idx="22">
                  <c:v>Тростянецька ОТГ</c:v>
                </c:pt>
                <c:pt idx="23">
                  <c:v>Ходорівська ОТГ</c:v>
                </c:pt>
                <c:pt idx="24">
                  <c:v>Чукв'янська ОТГ</c:v>
                </c:pt>
                <c:pt idx="25">
                  <c:v>Шегинівська ОТГ</c:v>
                </c:pt>
                <c:pt idx="26">
                  <c:v>Щирецька ОТГ</c:v>
                </c:pt>
                <c:pt idx="27">
                  <c:v>Магерівська ОТГ</c:v>
                </c:pt>
                <c:pt idx="28">
                  <c:v>Великолюбінська ОТГ</c:v>
                </c:pt>
                <c:pt idx="29">
                  <c:v>Великомостівська ОТГ</c:v>
                </c:pt>
              </c:strCache>
            </c:strRef>
          </c:cat>
          <c:val>
            <c:numRef>
              <c:f>'ді кі'!$C$39:$C$68</c:f>
              <c:numCache>
                <c:formatCode>General</c:formatCode>
                <c:ptCount val="30"/>
                <c:pt idx="0">
                  <c:v>76</c:v>
                </c:pt>
                <c:pt idx="1">
                  <c:v>60</c:v>
                </c:pt>
                <c:pt idx="2">
                  <c:v>53</c:v>
                </c:pt>
                <c:pt idx="3">
                  <c:v>52</c:v>
                </c:pt>
                <c:pt idx="4">
                  <c:v>18</c:v>
                </c:pt>
                <c:pt idx="5">
                  <c:v>17</c:v>
                </c:pt>
                <c:pt idx="6">
                  <c:v>11</c:v>
                </c:pt>
                <c:pt idx="7">
                  <c:v>10</c:v>
                </c:pt>
                <c:pt idx="8">
                  <c:v>8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</c:numCache>
            </c:numRef>
          </c:val>
        </c:ser>
        <c:shape val="box"/>
        <c:axId val="51768320"/>
        <c:axId val="51782400"/>
        <c:axId val="0"/>
      </c:bar3DChart>
      <c:catAx>
        <c:axId val="51768320"/>
        <c:scaling>
          <c:orientation val="minMax"/>
        </c:scaling>
        <c:axPos val="b"/>
        <c:tickLblPos val="nextTo"/>
        <c:crossAx val="51782400"/>
        <c:crosses val="autoZero"/>
        <c:auto val="1"/>
        <c:lblAlgn val="ctr"/>
        <c:lblOffset val="100"/>
        <c:tickLblSkip val="1"/>
      </c:catAx>
      <c:valAx>
        <c:axId val="51782400"/>
        <c:scaling>
          <c:orientation val="minMax"/>
        </c:scaling>
        <c:axPos val="l"/>
        <c:majorGridlines/>
        <c:numFmt formatCode="General" sourceLinked="1"/>
        <c:tickLblPos val="nextTo"/>
        <c:crossAx val="51768320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Покласна кількість учасників Всеукраїнського фізичного конкурсу "Левеня-2018" у регіонах Львівської області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'ді кі'!$F$3</c:f>
              <c:strCache>
                <c:ptCount val="1"/>
                <c:pt idx="0">
                  <c:v>Львів</c:v>
                </c:pt>
              </c:strCache>
            </c:strRef>
          </c:tx>
          <c:dLbls>
            <c:dLblPos val="t"/>
            <c:showVal val="1"/>
          </c:dLbls>
          <c:cat>
            <c:numRef>
              <c:f>'ді кі'!$G$2:$K$2</c:f>
              <c:numCache>
                <c:formatCode>General</c:formatCode>
                <c:ptCount val="5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</c:numCache>
            </c:numRef>
          </c:cat>
          <c:val>
            <c:numRef>
              <c:f>'ді кі'!$G$3:$K$3</c:f>
              <c:numCache>
                <c:formatCode>General</c:formatCode>
                <c:ptCount val="5"/>
                <c:pt idx="0">
                  <c:v>946</c:v>
                </c:pt>
                <c:pt idx="1">
                  <c:v>931</c:v>
                </c:pt>
                <c:pt idx="2">
                  <c:v>977</c:v>
                </c:pt>
                <c:pt idx="3">
                  <c:v>672</c:v>
                </c:pt>
                <c:pt idx="4">
                  <c:v>254</c:v>
                </c:pt>
              </c:numCache>
            </c:numRef>
          </c:val>
        </c:ser>
        <c:ser>
          <c:idx val="1"/>
          <c:order val="1"/>
          <c:tx>
            <c:strRef>
              <c:f>'ді кі'!$F$4</c:f>
              <c:strCache>
                <c:ptCount val="1"/>
                <c:pt idx="0">
                  <c:v>МОЗ</c:v>
                </c:pt>
              </c:strCache>
            </c:strRef>
          </c:tx>
          <c:dLbls>
            <c:dLblPos val="t"/>
            <c:showVal val="1"/>
          </c:dLbls>
          <c:cat>
            <c:numRef>
              <c:f>'ді кі'!$G$2:$K$2</c:f>
              <c:numCache>
                <c:formatCode>General</c:formatCode>
                <c:ptCount val="5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</c:numCache>
            </c:numRef>
          </c:cat>
          <c:val>
            <c:numRef>
              <c:f>'ді кі'!$G$4:$K$4</c:f>
              <c:numCache>
                <c:formatCode>General</c:formatCode>
                <c:ptCount val="5"/>
                <c:pt idx="0">
                  <c:v>392</c:v>
                </c:pt>
                <c:pt idx="1">
                  <c:v>308</c:v>
                </c:pt>
                <c:pt idx="2">
                  <c:v>262</c:v>
                </c:pt>
                <c:pt idx="3">
                  <c:v>113</c:v>
                </c:pt>
                <c:pt idx="4">
                  <c:v>151</c:v>
                </c:pt>
              </c:numCache>
            </c:numRef>
          </c:val>
        </c:ser>
        <c:ser>
          <c:idx val="2"/>
          <c:order val="2"/>
          <c:tx>
            <c:strRef>
              <c:f>'ді кі'!$F$5</c:f>
              <c:strCache>
                <c:ptCount val="1"/>
                <c:pt idx="0">
                  <c:v>Райони</c:v>
                </c:pt>
              </c:strCache>
            </c:strRef>
          </c:tx>
          <c:dLbls>
            <c:dLbl>
              <c:idx val="0"/>
              <c:layout>
                <c:manualLayout>
                  <c:x val="-3.3385498174230546E-2"/>
                  <c:y val="3.0619345859429464E-2"/>
                </c:manualLayout>
              </c:layout>
              <c:showVal val="1"/>
            </c:dLbl>
            <c:dLbl>
              <c:idx val="1"/>
              <c:layout>
                <c:manualLayout>
                  <c:x val="-3.5472091810120052E-2"/>
                  <c:y val="3.8970076548364797E-2"/>
                </c:manualLayout>
              </c:layout>
              <c:showVal val="1"/>
            </c:dLbl>
            <c:dLbl>
              <c:idx val="2"/>
              <c:layout>
                <c:manualLayout>
                  <c:x val="-5.4251434533124809E-2"/>
                  <c:y val="3.3402922755741145E-2"/>
                </c:manualLayout>
              </c:layout>
              <c:showVal val="1"/>
            </c:dLbl>
            <c:dLbl>
              <c:idx val="3"/>
              <c:layout>
                <c:manualLayout>
                  <c:x val="-4.1731872717788075E-2"/>
                  <c:y val="3.3402922755741145E-2"/>
                </c:manualLayout>
              </c:layout>
              <c:showVal val="1"/>
            </c:dLbl>
            <c:dLbl>
              <c:idx val="4"/>
              <c:layout>
                <c:manualLayout>
                  <c:x val="-3.1298904538341159E-2"/>
                  <c:y val="-4.7320807237299929E-2"/>
                </c:manualLayout>
              </c:layout>
              <c:showVal val="1"/>
            </c:dLbl>
            <c:showVal val="1"/>
          </c:dLbls>
          <c:cat>
            <c:numRef>
              <c:f>'ді кі'!$G$2:$K$2</c:f>
              <c:numCache>
                <c:formatCode>General</c:formatCode>
                <c:ptCount val="5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</c:numCache>
            </c:numRef>
          </c:cat>
          <c:val>
            <c:numRef>
              <c:f>'ді кі'!$G$5:$K$5</c:f>
              <c:numCache>
                <c:formatCode>General</c:formatCode>
                <c:ptCount val="5"/>
                <c:pt idx="0">
                  <c:v>914</c:v>
                </c:pt>
                <c:pt idx="1">
                  <c:v>922</c:v>
                </c:pt>
                <c:pt idx="2">
                  <c:v>906</c:v>
                </c:pt>
                <c:pt idx="3">
                  <c:v>478</c:v>
                </c:pt>
                <c:pt idx="4">
                  <c:v>397</c:v>
                </c:pt>
              </c:numCache>
            </c:numRef>
          </c:val>
        </c:ser>
        <c:ser>
          <c:idx val="3"/>
          <c:order val="3"/>
          <c:tx>
            <c:strRef>
              <c:f>'ді кі'!$F$6</c:f>
              <c:strCache>
                <c:ptCount val="1"/>
                <c:pt idx="0">
                  <c:v>ОТГ</c:v>
                </c:pt>
              </c:strCache>
            </c:strRef>
          </c:tx>
          <c:dLbls>
            <c:showVal val="1"/>
          </c:dLbls>
          <c:cat>
            <c:numRef>
              <c:f>'ді кі'!$G$2:$K$2</c:f>
              <c:numCache>
                <c:formatCode>General</c:formatCode>
                <c:ptCount val="5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</c:numCache>
            </c:numRef>
          </c:cat>
          <c:val>
            <c:numRef>
              <c:f>'ді кі'!$G$6:$K$6</c:f>
              <c:numCache>
                <c:formatCode>General</c:formatCode>
                <c:ptCount val="5"/>
                <c:pt idx="0">
                  <c:v>100</c:v>
                </c:pt>
                <c:pt idx="1">
                  <c:v>86</c:v>
                </c:pt>
                <c:pt idx="2">
                  <c:v>72</c:v>
                </c:pt>
                <c:pt idx="3">
                  <c:v>25</c:v>
                </c:pt>
                <c:pt idx="4">
                  <c:v>22</c:v>
                </c:pt>
              </c:numCache>
            </c:numRef>
          </c:val>
        </c:ser>
        <c:marker val="1"/>
        <c:axId val="51818496"/>
        <c:axId val="51820032"/>
      </c:lineChart>
      <c:catAx>
        <c:axId val="51818496"/>
        <c:scaling>
          <c:orientation val="minMax"/>
        </c:scaling>
        <c:axPos val="b"/>
        <c:numFmt formatCode="General" sourceLinked="1"/>
        <c:majorTickMark val="none"/>
        <c:tickLblPos val="nextTo"/>
        <c:crossAx val="51820032"/>
        <c:crosses val="autoZero"/>
        <c:auto val="1"/>
        <c:lblAlgn val="ctr"/>
        <c:lblOffset val="100"/>
      </c:catAx>
      <c:valAx>
        <c:axId val="5182003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51818496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 algn="ctr">
              <a:defRPr/>
            </a:pPr>
            <a:r>
              <a:rPr lang="ru-RU"/>
              <a:t>Загальна кількість учасників Всеукраїнського фізичного конкурсу "Левеня" за 2002-2018 років у регіонах України (Разом - понад 1 млн.182 тис.)</a:t>
            </a:r>
            <a:endParaRPr lang="uk-UA"/>
          </a:p>
        </c:rich>
      </c:tx>
      <c:layout>
        <c:manualLayout>
          <c:xMode val="edge"/>
          <c:yMode val="edge"/>
          <c:x val="0.13131195335276971"/>
          <c:y val="2.3391812865497082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'97...'!$W$4</c:f>
              <c:strCache>
                <c:ptCount val="1"/>
                <c:pt idx="0">
                  <c:v>Всього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'97...'!$V$5:$V$31</c:f>
              <c:strCache>
                <c:ptCount val="27"/>
                <c:pt idx="0">
                  <c:v>Львівська </c:v>
                </c:pt>
                <c:pt idx="1">
                  <c:v>Дніпропетровська </c:v>
                </c:pt>
                <c:pt idx="2">
                  <c:v>Харківська </c:v>
                </c:pt>
                <c:pt idx="3">
                  <c:v>Сумська </c:v>
                </c:pt>
                <c:pt idx="4">
                  <c:v>Донецька </c:v>
                </c:pt>
                <c:pt idx="5">
                  <c:v>Полтавська </c:v>
                </c:pt>
                <c:pt idx="6">
                  <c:v>Запорізька </c:v>
                </c:pt>
                <c:pt idx="7">
                  <c:v>Житомирська </c:v>
                </c:pt>
                <c:pt idx="8">
                  <c:v>Хмельницька </c:v>
                </c:pt>
                <c:pt idx="9">
                  <c:v>Миколаївська </c:v>
                </c:pt>
                <c:pt idx="10">
                  <c:v>Вінницька </c:v>
                </c:pt>
                <c:pt idx="11">
                  <c:v>Луганська </c:v>
                </c:pt>
                <c:pt idx="12">
                  <c:v>Закарпатська </c:v>
                </c:pt>
                <c:pt idx="13">
                  <c:v>Рівненська </c:v>
                </c:pt>
                <c:pt idx="14">
                  <c:v>Волинська </c:v>
                </c:pt>
                <c:pt idx="15">
                  <c:v>Київська </c:v>
                </c:pt>
                <c:pt idx="16">
                  <c:v>Чернівецька </c:v>
                </c:pt>
                <c:pt idx="17">
                  <c:v>Тернопільська </c:v>
                </c:pt>
                <c:pt idx="18">
                  <c:v>Черкаська </c:v>
                </c:pt>
                <c:pt idx="19">
                  <c:v>Кіровоградська </c:v>
                </c:pt>
                <c:pt idx="20">
                  <c:v>Одеська </c:v>
                </c:pt>
                <c:pt idx="21">
                  <c:v>АР Крим</c:v>
                </c:pt>
                <c:pt idx="22">
                  <c:v>Івано-Франківська </c:v>
                </c:pt>
                <c:pt idx="23">
                  <c:v>Херсонська</c:v>
                </c:pt>
                <c:pt idx="24">
                  <c:v>Чернігівська </c:v>
                </c:pt>
                <c:pt idx="25">
                  <c:v>Київ</c:v>
                </c:pt>
                <c:pt idx="26">
                  <c:v>Севастополь</c:v>
                </c:pt>
              </c:strCache>
            </c:strRef>
          </c:cat>
          <c:val>
            <c:numRef>
              <c:f>'97...'!$W$5:$W$31</c:f>
              <c:numCache>
                <c:formatCode>General</c:formatCode>
                <c:ptCount val="27"/>
                <c:pt idx="0">
                  <c:v>121693</c:v>
                </c:pt>
                <c:pt idx="1">
                  <c:v>108403</c:v>
                </c:pt>
                <c:pt idx="2">
                  <c:v>91918</c:v>
                </c:pt>
                <c:pt idx="3">
                  <c:v>68419</c:v>
                </c:pt>
                <c:pt idx="4">
                  <c:v>65805</c:v>
                </c:pt>
                <c:pt idx="5">
                  <c:v>64712</c:v>
                </c:pt>
                <c:pt idx="6">
                  <c:v>63578</c:v>
                </c:pt>
                <c:pt idx="7">
                  <c:v>49255</c:v>
                </c:pt>
                <c:pt idx="8">
                  <c:v>48300</c:v>
                </c:pt>
                <c:pt idx="9">
                  <c:v>45619</c:v>
                </c:pt>
                <c:pt idx="10">
                  <c:v>42975</c:v>
                </c:pt>
                <c:pt idx="11">
                  <c:v>38016</c:v>
                </c:pt>
                <c:pt idx="12">
                  <c:v>36928</c:v>
                </c:pt>
                <c:pt idx="13">
                  <c:v>35626</c:v>
                </c:pt>
                <c:pt idx="14">
                  <c:v>34052</c:v>
                </c:pt>
                <c:pt idx="15">
                  <c:v>32537</c:v>
                </c:pt>
                <c:pt idx="16">
                  <c:v>31474</c:v>
                </c:pt>
                <c:pt idx="17">
                  <c:v>30119</c:v>
                </c:pt>
                <c:pt idx="18">
                  <c:v>29506</c:v>
                </c:pt>
                <c:pt idx="19">
                  <c:v>26553</c:v>
                </c:pt>
                <c:pt idx="20">
                  <c:v>25797</c:v>
                </c:pt>
                <c:pt idx="21">
                  <c:v>24166</c:v>
                </c:pt>
                <c:pt idx="22">
                  <c:v>20344</c:v>
                </c:pt>
                <c:pt idx="23">
                  <c:v>20117</c:v>
                </c:pt>
                <c:pt idx="24">
                  <c:v>13078</c:v>
                </c:pt>
                <c:pt idx="25">
                  <c:v>7256</c:v>
                </c:pt>
                <c:pt idx="26">
                  <c:v>6088</c:v>
                </c:pt>
              </c:numCache>
            </c:numRef>
          </c:val>
        </c:ser>
        <c:shape val="pyramid"/>
        <c:axId val="48220416"/>
        <c:axId val="48226304"/>
        <c:axId val="0"/>
      </c:bar3DChart>
      <c:catAx>
        <c:axId val="48220416"/>
        <c:scaling>
          <c:orientation val="minMax"/>
        </c:scaling>
        <c:axPos val="b"/>
        <c:tickLblPos val="nextTo"/>
        <c:crossAx val="48226304"/>
        <c:crosses val="autoZero"/>
        <c:auto val="1"/>
        <c:lblAlgn val="ctr"/>
        <c:lblOffset val="100"/>
      </c:catAx>
      <c:valAx>
        <c:axId val="48226304"/>
        <c:scaling>
          <c:orientation val="minMax"/>
        </c:scaling>
        <c:axPos val="l"/>
        <c:majorGridlines/>
        <c:numFmt formatCode="General" sourceLinked="1"/>
        <c:tickLblPos val="nextTo"/>
        <c:crossAx val="48220416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Зведена частка учасників Всеукраїнського фізичного конкурсу "Левеня-2018" у регіонах Львівської області</a:t>
            </a:r>
          </a:p>
        </c:rich>
      </c:tx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'ді кі'!$L$2</c:f>
              <c:strCache>
                <c:ptCount val="1"/>
                <c:pt idx="0">
                  <c:v>Разом</c:v>
                </c:pt>
              </c:strCache>
            </c:strRef>
          </c:tx>
          <c:explosion val="25"/>
          <c:dLbls>
            <c:showVal val="1"/>
            <c:showCatName val="1"/>
            <c:showPercent val="1"/>
            <c:showLeaderLines val="1"/>
          </c:dLbls>
          <c:cat>
            <c:strRef>
              <c:f>'ді кі'!$F$3:$F$6</c:f>
              <c:strCache>
                <c:ptCount val="4"/>
                <c:pt idx="0">
                  <c:v>Львів</c:v>
                </c:pt>
                <c:pt idx="1">
                  <c:v>МОЗ</c:v>
                </c:pt>
                <c:pt idx="2">
                  <c:v>Райони</c:v>
                </c:pt>
                <c:pt idx="3">
                  <c:v>ОТГ</c:v>
                </c:pt>
              </c:strCache>
            </c:strRef>
          </c:cat>
          <c:val>
            <c:numRef>
              <c:f>'ді кі'!$L$3:$L$6</c:f>
              <c:numCache>
                <c:formatCode>General</c:formatCode>
                <c:ptCount val="4"/>
                <c:pt idx="0">
                  <c:v>3780</c:v>
                </c:pt>
                <c:pt idx="1">
                  <c:v>1226</c:v>
                </c:pt>
                <c:pt idx="2">
                  <c:v>3617</c:v>
                </c:pt>
                <c:pt idx="3">
                  <c:v>305</c:v>
                </c:pt>
              </c:numCache>
            </c:numRef>
          </c:val>
        </c:ser>
      </c:pie3DChart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Мережа учнів 1-11 класів регіонів Львівської області у 2017/2018 н.р.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'пов мер'!$C$46</c:f>
              <c:strCache>
                <c:ptCount val="1"/>
                <c:pt idx="0">
                  <c:v>Уч</c:v>
                </c:pt>
              </c:strCache>
            </c:strRef>
          </c:tx>
          <c:dPt>
            <c:idx val="0"/>
            <c:spPr>
              <a:solidFill>
                <a:schemeClr val="accent2"/>
              </a:solidFill>
            </c:spPr>
          </c:dPt>
          <c:dPt>
            <c:idx val="1"/>
            <c:spPr>
              <a:solidFill>
                <a:schemeClr val="accent2"/>
              </a:solidFill>
            </c:spPr>
          </c:dPt>
          <c:dPt>
            <c:idx val="3"/>
            <c:spPr>
              <a:solidFill>
                <a:schemeClr val="accent2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7"/>
            <c:spPr>
              <a:solidFill>
                <a:schemeClr val="accent2"/>
              </a:solidFill>
            </c:spPr>
          </c:dPt>
          <c:dPt>
            <c:idx val="11"/>
            <c:spPr>
              <a:solidFill>
                <a:schemeClr val="accent2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'пов мер'!$B$47:$B$80</c:f>
              <c:strCache>
                <c:ptCount val="34"/>
                <c:pt idx="0">
                  <c:v>Шевченківський</c:v>
                </c:pt>
                <c:pt idx="1">
                  <c:v>Сихівський</c:v>
                </c:pt>
                <c:pt idx="2">
                  <c:v>Яворівський</c:v>
                </c:pt>
                <c:pt idx="3">
                  <c:v>Франківський</c:v>
                </c:pt>
                <c:pt idx="4">
                  <c:v>Залізничний</c:v>
                </c:pt>
                <c:pt idx="5">
                  <c:v>Жовківський</c:v>
                </c:pt>
                <c:pt idx="6">
                  <c:v>Пустомитівський</c:v>
                </c:pt>
                <c:pt idx="7">
                  <c:v>Личаківський</c:v>
                </c:pt>
                <c:pt idx="8">
                  <c:v>Дрогобич</c:v>
                </c:pt>
                <c:pt idx="9">
                  <c:v>Сокальський</c:v>
                </c:pt>
                <c:pt idx="10">
                  <c:v>Червоноград</c:v>
                </c:pt>
                <c:pt idx="11">
                  <c:v>Галицький</c:v>
                </c:pt>
                <c:pt idx="12">
                  <c:v>Городоцький</c:v>
                </c:pt>
                <c:pt idx="13">
                  <c:v>Стрий</c:v>
                </c:pt>
                <c:pt idx="14">
                  <c:v>Золочівський</c:v>
                </c:pt>
                <c:pt idx="15">
                  <c:v>Дрогобицький</c:v>
                </c:pt>
                <c:pt idx="16">
                  <c:v>Бродівський</c:v>
                </c:pt>
                <c:pt idx="17">
                  <c:v>Старосамбірський</c:v>
                </c:pt>
                <c:pt idx="18">
                  <c:v>Миколаївський</c:v>
                </c:pt>
                <c:pt idx="19">
                  <c:v>Турківський</c:v>
                </c:pt>
                <c:pt idx="20">
                  <c:v>Стрийський</c:v>
                </c:pt>
                <c:pt idx="21">
                  <c:v>Кам'янка-Бузький</c:v>
                </c:pt>
                <c:pt idx="22">
                  <c:v>Сколівський</c:v>
                </c:pt>
                <c:pt idx="23">
                  <c:v>Буський</c:v>
                </c:pt>
                <c:pt idx="24">
                  <c:v>Радехівський</c:v>
                </c:pt>
                <c:pt idx="25">
                  <c:v>Самбір</c:v>
                </c:pt>
                <c:pt idx="26">
                  <c:v>Борислав</c:v>
                </c:pt>
                <c:pt idx="27">
                  <c:v>Перемишлянський</c:v>
                </c:pt>
                <c:pt idx="28">
                  <c:v>Самбірський</c:v>
                </c:pt>
                <c:pt idx="29">
                  <c:v>Жидачівський</c:v>
                </c:pt>
                <c:pt idx="30">
                  <c:v>Новий Розділ</c:v>
                </c:pt>
                <c:pt idx="31">
                  <c:v>Трускавець</c:v>
                </c:pt>
                <c:pt idx="32">
                  <c:v>Мостиський</c:v>
                </c:pt>
                <c:pt idx="33">
                  <c:v>Моршин</c:v>
                </c:pt>
              </c:strCache>
            </c:strRef>
          </c:cat>
          <c:val>
            <c:numRef>
              <c:f>'пов мер'!$C$47:$C$80</c:f>
              <c:numCache>
                <c:formatCode>General</c:formatCode>
                <c:ptCount val="34"/>
                <c:pt idx="0">
                  <c:v>16704</c:v>
                </c:pt>
                <c:pt idx="1">
                  <c:v>15968</c:v>
                </c:pt>
                <c:pt idx="2" formatCode="#,##0">
                  <c:v>15760</c:v>
                </c:pt>
                <c:pt idx="3">
                  <c:v>13158</c:v>
                </c:pt>
                <c:pt idx="4" formatCode="@">
                  <c:v>12894</c:v>
                </c:pt>
                <c:pt idx="5" formatCode="#,##0">
                  <c:v>12260</c:v>
                </c:pt>
                <c:pt idx="6">
                  <c:v>10474</c:v>
                </c:pt>
                <c:pt idx="7">
                  <c:v>10378</c:v>
                </c:pt>
                <c:pt idx="8" formatCode="#,##0">
                  <c:v>9851</c:v>
                </c:pt>
                <c:pt idx="9" formatCode="#,##0">
                  <c:v>9045</c:v>
                </c:pt>
                <c:pt idx="10" formatCode="#,##0">
                  <c:v>8724</c:v>
                </c:pt>
                <c:pt idx="11">
                  <c:v>7713</c:v>
                </c:pt>
                <c:pt idx="12" formatCode="#,##0">
                  <c:v>7408</c:v>
                </c:pt>
                <c:pt idx="13" formatCode="#,##0">
                  <c:v>6827</c:v>
                </c:pt>
                <c:pt idx="14" formatCode="#,##0">
                  <c:v>6767</c:v>
                </c:pt>
                <c:pt idx="15" formatCode="#,##0">
                  <c:v>6465</c:v>
                </c:pt>
                <c:pt idx="16">
                  <c:v>6325</c:v>
                </c:pt>
                <c:pt idx="17" formatCode="#,##0">
                  <c:v>6172</c:v>
                </c:pt>
                <c:pt idx="18" formatCode="#,##0">
                  <c:v>5926</c:v>
                </c:pt>
                <c:pt idx="19" formatCode="#,##0">
                  <c:v>5586</c:v>
                </c:pt>
                <c:pt idx="20" formatCode="#,##0">
                  <c:v>5477</c:v>
                </c:pt>
                <c:pt idx="21">
                  <c:v>5403</c:v>
                </c:pt>
                <c:pt idx="22" formatCode="#,##0">
                  <c:v>5295</c:v>
                </c:pt>
                <c:pt idx="23" formatCode="#,##0">
                  <c:v>5114</c:v>
                </c:pt>
                <c:pt idx="24" formatCode="#,##0">
                  <c:v>5010</c:v>
                </c:pt>
                <c:pt idx="25" formatCode="#,##0">
                  <c:v>4082</c:v>
                </c:pt>
                <c:pt idx="26" formatCode="#,##0">
                  <c:v>4011</c:v>
                </c:pt>
                <c:pt idx="27" formatCode="#,##0">
                  <c:v>3946</c:v>
                </c:pt>
                <c:pt idx="28" formatCode="#,##0">
                  <c:v>3552</c:v>
                </c:pt>
                <c:pt idx="29" formatCode="#,##0">
                  <c:v>3263</c:v>
                </c:pt>
                <c:pt idx="30" formatCode="#,##0">
                  <c:v>2814</c:v>
                </c:pt>
                <c:pt idx="31" formatCode="#,##0">
                  <c:v>2111</c:v>
                </c:pt>
                <c:pt idx="32" formatCode="#,##0">
                  <c:v>1742</c:v>
                </c:pt>
                <c:pt idx="33">
                  <c:v>580</c:v>
                </c:pt>
              </c:numCache>
            </c:numRef>
          </c:val>
        </c:ser>
        <c:shape val="cylinder"/>
        <c:axId val="52960256"/>
        <c:axId val="52962048"/>
        <c:axId val="0"/>
      </c:bar3DChart>
      <c:catAx>
        <c:axId val="52960256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uk-UA"/>
          </a:p>
        </c:txPr>
        <c:crossAx val="52962048"/>
        <c:crosses val="autoZero"/>
        <c:auto val="1"/>
        <c:lblAlgn val="ctr"/>
        <c:lblOffset val="100"/>
        <c:tickLblSkip val="1"/>
      </c:catAx>
      <c:valAx>
        <c:axId val="52962048"/>
        <c:scaling>
          <c:orientation val="minMax"/>
        </c:scaling>
        <c:axPos val="l"/>
        <c:majorGridlines/>
        <c:numFmt formatCode="General" sourceLinked="1"/>
        <c:tickLblPos val="nextTo"/>
        <c:crossAx val="52960256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 dirty="0" err="1" smtClean="0"/>
              <a:t>Покласна</a:t>
            </a:r>
            <a:r>
              <a:rPr lang="uk-UA" baseline="0" dirty="0" smtClean="0"/>
              <a:t> м</a:t>
            </a:r>
            <a:r>
              <a:rPr lang="uk-UA" dirty="0" smtClean="0"/>
              <a:t>ережа </a:t>
            </a:r>
            <a:r>
              <a:rPr lang="uk-UA" dirty="0"/>
              <a:t>учнів ЗНЗ Львівської області у  </a:t>
            </a:r>
            <a:r>
              <a:rPr lang="uk-UA" dirty="0" smtClean="0"/>
              <a:t>2017/2018 н.р</a:t>
            </a:r>
            <a:r>
              <a:rPr lang="uk-UA" dirty="0"/>
              <a:t>.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'пов мер'!$B$10</c:f>
              <c:strCache>
                <c:ptCount val="1"/>
                <c:pt idx="0">
                  <c:v>В області (без ЗООП)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</c:spPr>
          <c:dLbls>
            <c:showVal val="1"/>
          </c:dLbls>
          <c:cat>
            <c:strRef>
              <c:f>'пов мер'!$C$9:$M$9</c:f>
              <c:strCache>
                <c:ptCount val="11"/>
                <c:pt idx="0">
                  <c:v>1-й клас</c:v>
                </c:pt>
                <c:pt idx="1">
                  <c:v>2-й клас</c:v>
                </c:pt>
                <c:pt idx="2">
                  <c:v>3-й клас</c:v>
                </c:pt>
                <c:pt idx="3">
                  <c:v>4-й клас</c:v>
                </c:pt>
                <c:pt idx="4">
                  <c:v>5-й клас</c:v>
                </c:pt>
                <c:pt idx="5">
                  <c:v>6-й клас</c:v>
                </c:pt>
                <c:pt idx="6">
                  <c:v>7-й клас</c:v>
                </c:pt>
                <c:pt idx="7">
                  <c:v>8-й клас</c:v>
                </c:pt>
                <c:pt idx="8">
                  <c:v>9-й клас</c:v>
                </c:pt>
                <c:pt idx="9">
                  <c:v>10-й клас</c:v>
                </c:pt>
                <c:pt idx="10">
                  <c:v>11-й клас</c:v>
                </c:pt>
              </c:strCache>
            </c:strRef>
          </c:cat>
          <c:val>
            <c:numRef>
              <c:f>'пов мер'!$C$10:$M$10</c:f>
              <c:numCache>
                <c:formatCode>#,##0</c:formatCode>
                <c:ptCount val="11"/>
                <c:pt idx="0">
                  <c:v>28642</c:v>
                </c:pt>
                <c:pt idx="1">
                  <c:v>27988</c:v>
                </c:pt>
                <c:pt idx="2">
                  <c:v>29180</c:v>
                </c:pt>
                <c:pt idx="3">
                  <c:v>26880</c:v>
                </c:pt>
                <c:pt idx="4">
                  <c:v>26046</c:v>
                </c:pt>
                <c:pt idx="5">
                  <c:v>25316</c:v>
                </c:pt>
                <c:pt idx="6">
                  <c:v>24545</c:v>
                </c:pt>
                <c:pt idx="7">
                  <c:v>25065</c:v>
                </c:pt>
                <c:pt idx="8">
                  <c:v>23769</c:v>
                </c:pt>
                <c:pt idx="9">
                  <c:v>12930</c:v>
                </c:pt>
                <c:pt idx="10">
                  <c:v>12481</c:v>
                </c:pt>
              </c:numCache>
            </c:numRef>
          </c:val>
        </c:ser>
        <c:gapWidth val="75"/>
        <c:shape val="box"/>
        <c:axId val="52999296"/>
        <c:axId val="53000832"/>
        <c:axId val="0"/>
      </c:bar3DChart>
      <c:catAx>
        <c:axId val="52999296"/>
        <c:scaling>
          <c:orientation val="minMax"/>
        </c:scaling>
        <c:axPos val="b"/>
        <c:majorTickMark val="none"/>
        <c:tickLblPos val="nextTo"/>
        <c:crossAx val="53000832"/>
        <c:crosses val="autoZero"/>
        <c:auto val="1"/>
        <c:lblAlgn val="ctr"/>
        <c:lblOffset val="100"/>
      </c:catAx>
      <c:valAx>
        <c:axId val="53000832"/>
        <c:scaling>
          <c:orientation val="minMax"/>
          <c:min val="10000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crossAx val="52999296"/>
        <c:crosses val="autoZero"/>
        <c:crossBetween val="between"/>
        <c:majorUnit val="5000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Мережа учнів ЗНЗ регіонів Львівської області у  н.р.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'пов мер'!$B$3</c:f>
              <c:strCache>
                <c:ptCount val="1"/>
                <c:pt idx="0">
                  <c:v>Львів</c:v>
                </c:pt>
              </c:strCache>
            </c:strRef>
          </c:tx>
          <c:dLbls>
            <c:dLblPos val="t"/>
            <c:showVal val="1"/>
          </c:dLbls>
          <c:cat>
            <c:strRef>
              <c:f>'пов мер'!$C$2:$M$2</c:f>
              <c:strCache>
                <c:ptCount val="11"/>
                <c:pt idx="0">
                  <c:v>1-й клас</c:v>
                </c:pt>
                <c:pt idx="1">
                  <c:v>2-й клас</c:v>
                </c:pt>
                <c:pt idx="2">
                  <c:v>3-й клас</c:v>
                </c:pt>
                <c:pt idx="3">
                  <c:v>4-й клас</c:v>
                </c:pt>
                <c:pt idx="4">
                  <c:v>5-й клас</c:v>
                </c:pt>
                <c:pt idx="5">
                  <c:v>6-й клас</c:v>
                </c:pt>
                <c:pt idx="6">
                  <c:v>7-й клас</c:v>
                </c:pt>
                <c:pt idx="7">
                  <c:v>8-й клас</c:v>
                </c:pt>
                <c:pt idx="8">
                  <c:v>9-й клас</c:v>
                </c:pt>
                <c:pt idx="9">
                  <c:v>10-й клас</c:v>
                </c:pt>
                <c:pt idx="10">
                  <c:v>11-й клас</c:v>
                </c:pt>
              </c:strCache>
            </c:strRef>
          </c:cat>
          <c:val>
            <c:numRef>
              <c:f>'пов мер'!$C$3:$M$3</c:f>
              <c:numCache>
                <c:formatCode>General</c:formatCode>
                <c:ptCount val="11"/>
                <c:pt idx="0">
                  <c:v>8720</c:v>
                </c:pt>
                <c:pt idx="1">
                  <c:v>8373</c:v>
                </c:pt>
                <c:pt idx="2">
                  <c:v>8602</c:v>
                </c:pt>
                <c:pt idx="3">
                  <c:v>7752</c:v>
                </c:pt>
                <c:pt idx="4">
                  <c:v>7520</c:v>
                </c:pt>
                <c:pt idx="5">
                  <c:v>7062</c:v>
                </c:pt>
                <c:pt idx="6">
                  <c:v>7029</c:v>
                </c:pt>
                <c:pt idx="7">
                  <c:v>7074</c:v>
                </c:pt>
                <c:pt idx="8">
                  <c:v>6659</c:v>
                </c:pt>
                <c:pt idx="9">
                  <c:v>4251</c:v>
                </c:pt>
                <c:pt idx="10">
                  <c:v>4008</c:v>
                </c:pt>
              </c:numCache>
            </c:numRef>
          </c:val>
        </c:ser>
        <c:ser>
          <c:idx val="1"/>
          <c:order val="1"/>
          <c:tx>
            <c:strRef>
              <c:f>'пов мер'!$B$4</c:f>
              <c:strCache>
                <c:ptCount val="1"/>
                <c:pt idx="0">
                  <c:v>Міста обл. значення</c:v>
                </c:pt>
              </c:strCache>
            </c:strRef>
          </c:tx>
          <c:dLbls>
            <c:dLblPos val="t"/>
            <c:showVal val="1"/>
          </c:dLbls>
          <c:cat>
            <c:strRef>
              <c:f>'пов мер'!$C$2:$M$2</c:f>
              <c:strCache>
                <c:ptCount val="11"/>
                <c:pt idx="0">
                  <c:v>1-й клас</c:v>
                </c:pt>
                <c:pt idx="1">
                  <c:v>2-й клас</c:v>
                </c:pt>
                <c:pt idx="2">
                  <c:v>3-й клас</c:v>
                </c:pt>
                <c:pt idx="3">
                  <c:v>4-й клас</c:v>
                </c:pt>
                <c:pt idx="4">
                  <c:v>5-й клас</c:v>
                </c:pt>
                <c:pt idx="5">
                  <c:v>6-й клас</c:v>
                </c:pt>
                <c:pt idx="6">
                  <c:v>7-й клас</c:v>
                </c:pt>
                <c:pt idx="7">
                  <c:v>8-й клас</c:v>
                </c:pt>
                <c:pt idx="8">
                  <c:v>9-й клас</c:v>
                </c:pt>
                <c:pt idx="9">
                  <c:v>10-й клас</c:v>
                </c:pt>
                <c:pt idx="10">
                  <c:v>11-й клас</c:v>
                </c:pt>
              </c:strCache>
            </c:strRef>
          </c:cat>
          <c:val>
            <c:numRef>
              <c:f>'пов мер'!$C$4:$M$4</c:f>
              <c:numCache>
                <c:formatCode>General</c:formatCode>
                <c:ptCount val="11"/>
                <c:pt idx="0">
                  <c:v>4171</c:v>
                </c:pt>
                <c:pt idx="1">
                  <c:v>4115</c:v>
                </c:pt>
                <c:pt idx="2">
                  <c:v>4287</c:v>
                </c:pt>
                <c:pt idx="3">
                  <c:v>3910</c:v>
                </c:pt>
                <c:pt idx="4">
                  <c:v>3941</c:v>
                </c:pt>
                <c:pt idx="5">
                  <c:v>3817</c:v>
                </c:pt>
                <c:pt idx="6">
                  <c:v>3814</c:v>
                </c:pt>
                <c:pt idx="7">
                  <c:v>3774</c:v>
                </c:pt>
                <c:pt idx="8">
                  <c:v>3439</c:v>
                </c:pt>
                <c:pt idx="9">
                  <c:v>1890</c:v>
                </c:pt>
                <c:pt idx="10">
                  <c:v>1842</c:v>
                </c:pt>
              </c:numCache>
            </c:numRef>
          </c:val>
        </c:ser>
        <c:ser>
          <c:idx val="2"/>
          <c:order val="2"/>
          <c:tx>
            <c:strRef>
              <c:f>'пов мер'!$B$5</c:f>
              <c:strCache>
                <c:ptCount val="1"/>
                <c:pt idx="0">
                  <c:v>Райони області</c:v>
                </c:pt>
              </c:strCache>
            </c:strRef>
          </c:tx>
          <c:spPr>
            <a:ln w="50800"/>
          </c:spPr>
          <c:dLbls>
            <c:txPr>
              <a:bodyPr rot="0" vert="horz"/>
              <a:lstStyle/>
              <a:p>
                <a:pPr>
                  <a:defRPr/>
                </a:pPr>
                <a:endParaRPr lang="uk-UA"/>
              </a:p>
            </c:txPr>
            <c:dLblPos val="t"/>
            <c:showVal val="1"/>
          </c:dLbls>
          <c:cat>
            <c:strRef>
              <c:f>'пов мер'!$C$2:$M$2</c:f>
              <c:strCache>
                <c:ptCount val="11"/>
                <c:pt idx="0">
                  <c:v>1-й клас</c:v>
                </c:pt>
                <c:pt idx="1">
                  <c:v>2-й клас</c:v>
                </c:pt>
                <c:pt idx="2">
                  <c:v>3-й клас</c:v>
                </c:pt>
                <c:pt idx="3">
                  <c:v>4-й клас</c:v>
                </c:pt>
                <c:pt idx="4">
                  <c:v>5-й клас</c:v>
                </c:pt>
                <c:pt idx="5">
                  <c:v>6-й клас</c:v>
                </c:pt>
                <c:pt idx="6">
                  <c:v>7-й клас</c:v>
                </c:pt>
                <c:pt idx="7">
                  <c:v>8-й клас</c:v>
                </c:pt>
                <c:pt idx="8">
                  <c:v>9-й клас</c:v>
                </c:pt>
                <c:pt idx="9">
                  <c:v>10-й клас</c:v>
                </c:pt>
                <c:pt idx="10">
                  <c:v>11-й клас</c:v>
                </c:pt>
              </c:strCache>
            </c:strRef>
          </c:cat>
          <c:val>
            <c:numRef>
              <c:f>'пов мер'!$C$5:$M$5</c:f>
              <c:numCache>
                <c:formatCode>#,##0</c:formatCode>
                <c:ptCount val="11"/>
                <c:pt idx="0" formatCode="General">
                  <c:v>14098</c:v>
                </c:pt>
                <c:pt idx="1">
                  <c:v>13830</c:v>
                </c:pt>
                <c:pt idx="2">
                  <c:v>14555</c:v>
                </c:pt>
                <c:pt idx="3" formatCode="General">
                  <c:v>13556</c:v>
                </c:pt>
                <c:pt idx="4" formatCode="General">
                  <c:v>12996</c:v>
                </c:pt>
                <c:pt idx="5" formatCode="General">
                  <c:v>12916</c:v>
                </c:pt>
                <c:pt idx="6">
                  <c:v>12223</c:v>
                </c:pt>
                <c:pt idx="7" formatCode="General">
                  <c:v>12675</c:v>
                </c:pt>
                <c:pt idx="8">
                  <c:v>12192</c:v>
                </c:pt>
                <c:pt idx="9" formatCode="General">
                  <c:v>5998</c:v>
                </c:pt>
                <c:pt idx="10" formatCode="General">
                  <c:v>5951</c:v>
                </c:pt>
              </c:numCache>
            </c:numRef>
          </c:val>
        </c:ser>
        <c:ser>
          <c:idx val="3"/>
          <c:order val="3"/>
          <c:tx>
            <c:strRef>
              <c:f>'пов мер'!$B$6</c:f>
              <c:strCache>
                <c:ptCount val="1"/>
                <c:pt idx="0">
                  <c:v>ОТГ</c:v>
                </c:pt>
              </c:strCache>
            </c:strRef>
          </c:tx>
          <c:dLbls>
            <c:dLblPos val="t"/>
            <c:showVal val="1"/>
          </c:dLbls>
          <c:cat>
            <c:strRef>
              <c:f>'пов мер'!$C$2:$M$2</c:f>
              <c:strCache>
                <c:ptCount val="11"/>
                <c:pt idx="0">
                  <c:v>1-й клас</c:v>
                </c:pt>
                <c:pt idx="1">
                  <c:v>2-й клас</c:v>
                </c:pt>
                <c:pt idx="2">
                  <c:v>3-й клас</c:v>
                </c:pt>
                <c:pt idx="3">
                  <c:v>4-й клас</c:v>
                </c:pt>
                <c:pt idx="4">
                  <c:v>5-й клас</c:v>
                </c:pt>
                <c:pt idx="5">
                  <c:v>6-й клас</c:v>
                </c:pt>
                <c:pt idx="6">
                  <c:v>7-й клас</c:v>
                </c:pt>
                <c:pt idx="7">
                  <c:v>8-й клас</c:v>
                </c:pt>
                <c:pt idx="8">
                  <c:v>9-й клас</c:v>
                </c:pt>
                <c:pt idx="9">
                  <c:v>10-й клас</c:v>
                </c:pt>
                <c:pt idx="10">
                  <c:v>11-й клас</c:v>
                </c:pt>
              </c:strCache>
            </c:strRef>
          </c:cat>
          <c:val>
            <c:numRef>
              <c:f>'пов мер'!$C$6:$M$6</c:f>
              <c:numCache>
                <c:formatCode>General</c:formatCode>
                <c:ptCount val="11"/>
                <c:pt idx="0">
                  <c:v>1653</c:v>
                </c:pt>
                <c:pt idx="1">
                  <c:v>1670</c:v>
                </c:pt>
                <c:pt idx="2">
                  <c:v>1736</c:v>
                </c:pt>
                <c:pt idx="3">
                  <c:v>1662</c:v>
                </c:pt>
                <c:pt idx="4">
                  <c:v>1589</c:v>
                </c:pt>
                <c:pt idx="5">
                  <c:v>1521</c:v>
                </c:pt>
                <c:pt idx="6">
                  <c:v>1479</c:v>
                </c:pt>
                <c:pt idx="7">
                  <c:v>1542</c:v>
                </c:pt>
                <c:pt idx="8">
                  <c:v>1479</c:v>
                </c:pt>
                <c:pt idx="9">
                  <c:v>791</c:v>
                </c:pt>
                <c:pt idx="10">
                  <c:v>680</c:v>
                </c:pt>
              </c:numCache>
            </c:numRef>
          </c:val>
        </c:ser>
        <c:marker val="1"/>
        <c:axId val="53119232"/>
        <c:axId val="53137408"/>
      </c:lineChart>
      <c:catAx>
        <c:axId val="53119232"/>
        <c:scaling>
          <c:orientation val="minMax"/>
        </c:scaling>
        <c:axPos val="b"/>
        <c:majorTickMark val="none"/>
        <c:tickLblPos val="nextTo"/>
        <c:crossAx val="53137408"/>
        <c:crosses val="autoZero"/>
        <c:auto val="1"/>
        <c:lblAlgn val="ctr"/>
        <c:lblOffset val="100"/>
      </c:catAx>
      <c:valAx>
        <c:axId val="5313740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53119232"/>
        <c:crosses val="autoZero"/>
        <c:crossBetween val="between"/>
      </c:valAx>
      <c:spPr>
        <a:ln w="3175"/>
      </c:spPr>
    </c:plotArea>
    <c:legend>
      <c:legendPos val="b"/>
    </c:legend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Межа учнів ЗНЗ Львівської області у 2017/2018 н.р.</a:t>
            </a:r>
          </a:p>
        </c:rich>
      </c:tx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'пов мер'!$C$11</c:f>
              <c:strCache>
                <c:ptCount val="1"/>
                <c:pt idx="0">
                  <c:v>уч</c:v>
                </c:pt>
              </c:strCache>
            </c:strRef>
          </c:tx>
          <c:explosion val="25"/>
          <c:dLbls>
            <c:showCatName val="1"/>
            <c:showPercent val="1"/>
          </c:dLbls>
          <c:cat>
            <c:strRef>
              <c:f>'пов мер'!$B$12:$B$15</c:f>
              <c:strCache>
                <c:ptCount val="4"/>
                <c:pt idx="0">
                  <c:v>Львів</c:v>
                </c:pt>
                <c:pt idx="1">
                  <c:v>Міста обл. значення</c:v>
                </c:pt>
                <c:pt idx="2">
                  <c:v>Райони області</c:v>
                </c:pt>
                <c:pt idx="3">
                  <c:v>ОТГ</c:v>
                </c:pt>
              </c:strCache>
            </c:strRef>
          </c:cat>
          <c:val>
            <c:numRef>
              <c:f>'пов мер'!$C$12:$C$15</c:f>
              <c:numCache>
                <c:formatCode>#,##0</c:formatCode>
                <c:ptCount val="4"/>
                <c:pt idx="0">
                  <c:v>76815</c:v>
                </c:pt>
                <c:pt idx="1">
                  <c:v>39000</c:v>
                </c:pt>
                <c:pt idx="2">
                  <c:v>130990</c:v>
                </c:pt>
                <c:pt idx="3" formatCode="General">
                  <c:v>15802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Частка учасників ЗНЗ районів і МОЗ Львівської області у Всеукраїнському фізичному конкурсі "Левеня-2018" 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'ді ча'!$C$2</c:f>
              <c:strCache>
                <c:ptCount val="1"/>
                <c:pt idx="0">
                  <c:v>Разом</c:v>
                </c:pt>
              </c:strCache>
            </c:strRef>
          </c:tx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'ді ча'!$B$3:$B$37</c:f>
              <c:strCache>
                <c:ptCount val="35"/>
                <c:pt idx="0">
                  <c:v>Залізничний</c:v>
                </c:pt>
                <c:pt idx="1">
                  <c:v>Кам’янка-Бузький</c:v>
                </c:pt>
                <c:pt idx="2">
                  <c:v>Радехівський</c:v>
                </c:pt>
                <c:pt idx="3">
                  <c:v>Городоцький</c:v>
                </c:pt>
                <c:pt idx="4">
                  <c:v>Дрогобич</c:v>
                </c:pt>
                <c:pt idx="5">
                  <c:v>Миколаївський</c:v>
                </c:pt>
                <c:pt idx="6">
                  <c:v>Мостиський </c:v>
                </c:pt>
                <c:pt idx="7">
                  <c:v>Сихівський</c:v>
                </c:pt>
                <c:pt idx="8">
                  <c:v>Галицький</c:v>
                </c:pt>
                <c:pt idx="9">
                  <c:v>Шевченківський</c:v>
                </c:pt>
                <c:pt idx="10">
                  <c:v>Новий Розділ</c:v>
                </c:pt>
                <c:pt idx="11">
                  <c:v>Райони і МОЗ</c:v>
                </c:pt>
                <c:pt idx="12">
                  <c:v>Пустомитівський</c:v>
                </c:pt>
                <c:pt idx="13">
                  <c:v>Франківський</c:v>
                </c:pt>
                <c:pt idx="14">
                  <c:v>Самбір</c:v>
                </c:pt>
                <c:pt idx="15">
                  <c:v>Трускавець</c:v>
                </c:pt>
                <c:pt idx="16">
                  <c:v>Золочівський</c:v>
                </c:pt>
                <c:pt idx="17">
                  <c:v>Буський</c:v>
                </c:pt>
                <c:pt idx="18">
                  <c:v>Перемишлянський</c:v>
                </c:pt>
                <c:pt idx="19">
                  <c:v>Стрий</c:v>
                </c:pt>
                <c:pt idx="20">
                  <c:v>Борислав</c:v>
                </c:pt>
                <c:pt idx="21">
                  <c:v>Личаківський</c:v>
                </c:pt>
                <c:pt idx="22">
                  <c:v>Жовківський</c:v>
                </c:pt>
                <c:pt idx="23">
                  <c:v>Бродівський</c:v>
                </c:pt>
                <c:pt idx="24">
                  <c:v>Яворівський</c:v>
                </c:pt>
                <c:pt idx="25">
                  <c:v>Сокальський</c:v>
                </c:pt>
                <c:pt idx="26">
                  <c:v>Турківський</c:v>
                </c:pt>
                <c:pt idx="27">
                  <c:v>Сколівський</c:v>
                </c:pt>
                <c:pt idx="28">
                  <c:v>Дрогобицький</c:v>
                </c:pt>
                <c:pt idx="29">
                  <c:v>Червоноград</c:v>
                </c:pt>
                <c:pt idx="30">
                  <c:v>Старосамбірський</c:v>
                </c:pt>
                <c:pt idx="31">
                  <c:v>Стрийський</c:v>
                </c:pt>
                <c:pt idx="32">
                  <c:v>Моршин</c:v>
                </c:pt>
                <c:pt idx="33">
                  <c:v>Жидачівський</c:v>
                </c:pt>
                <c:pt idx="34">
                  <c:v>Самбірський</c:v>
                </c:pt>
              </c:strCache>
            </c:strRef>
          </c:cat>
          <c:val>
            <c:numRef>
              <c:f>'ді ча'!$C$3:$C$37</c:f>
              <c:numCache>
                <c:formatCode>0.0</c:formatCode>
                <c:ptCount val="35"/>
                <c:pt idx="0">
                  <c:v>26.02981561396626</c:v>
                </c:pt>
                <c:pt idx="1">
                  <c:v>26.006792819019889</c:v>
                </c:pt>
                <c:pt idx="2">
                  <c:v>21.911540416878495</c:v>
                </c:pt>
                <c:pt idx="3">
                  <c:v>19.600000000000001</c:v>
                </c:pt>
                <c:pt idx="4">
                  <c:v>14.41323181937517</c:v>
                </c:pt>
                <c:pt idx="5">
                  <c:v>14.075829383886266</c:v>
                </c:pt>
                <c:pt idx="6">
                  <c:v>14.017341040462417</c:v>
                </c:pt>
                <c:pt idx="7">
                  <c:v>12.819167541098286</c:v>
                </c:pt>
                <c:pt idx="8">
                  <c:v>12.47298548934857</c:v>
                </c:pt>
                <c:pt idx="9">
                  <c:v>9.9612528253148209</c:v>
                </c:pt>
                <c:pt idx="10">
                  <c:v>9.5852534562211993</c:v>
                </c:pt>
                <c:pt idx="11">
                  <c:v>9.4431097081416517</c:v>
                </c:pt>
                <c:pt idx="12">
                  <c:v>8.8250930356193624</c:v>
                </c:pt>
                <c:pt idx="13">
                  <c:v>8.7850090670965137</c:v>
                </c:pt>
                <c:pt idx="14">
                  <c:v>8.2716879623402821</c:v>
                </c:pt>
                <c:pt idx="15">
                  <c:v>8.1818181818181621</c:v>
                </c:pt>
                <c:pt idx="16">
                  <c:v>7.7232502011263069</c:v>
                </c:pt>
                <c:pt idx="17">
                  <c:v>7.684154742978266</c:v>
                </c:pt>
                <c:pt idx="18">
                  <c:v>7.4267100977198703</c:v>
                </c:pt>
                <c:pt idx="19">
                  <c:v>7.3226544622425616</c:v>
                </c:pt>
                <c:pt idx="20">
                  <c:v>7.0348454963839586</c:v>
                </c:pt>
                <c:pt idx="21">
                  <c:v>6.9046993961669729</c:v>
                </c:pt>
                <c:pt idx="22">
                  <c:v>6.8374213153896299</c:v>
                </c:pt>
                <c:pt idx="23">
                  <c:v>6.4891846921797001</c:v>
                </c:pt>
                <c:pt idx="24">
                  <c:v>4.0346782260753535</c:v>
                </c:pt>
                <c:pt idx="25">
                  <c:v>3.392287619599879</c:v>
                </c:pt>
                <c:pt idx="26">
                  <c:v>3.1219028741328048</c:v>
                </c:pt>
                <c:pt idx="27">
                  <c:v>2.9916625796959271</c:v>
                </c:pt>
                <c:pt idx="28">
                  <c:v>2.8584189370254567</c:v>
                </c:pt>
                <c:pt idx="29">
                  <c:v>2.7594857322044541</c:v>
                </c:pt>
                <c:pt idx="30">
                  <c:v>1.4474772539288658</c:v>
                </c:pt>
                <c:pt idx="31">
                  <c:v>1.1581067472306144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</c:numCache>
            </c:numRef>
          </c:val>
        </c:ser>
        <c:axId val="53053696"/>
        <c:axId val="53063680"/>
      </c:barChart>
      <c:catAx>
        <c:axId val="53053696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uk-UA"/>
          </a:p>
        </c:txPr>
        <c:crossAx val="53063680"/>
        <c:crosses val="autoZero"/>
        <c:auto val="1"/>
        <c:lblAlgn val="ctr"/>
        <c:lblOffset val="100"/>
        <c:tickLblSkip val="1"/>
      </c:catAx>
      <c:valAx>
        <c:axId val="53063680"/>
        <c:scaling>
          <c:orientation val="minMax"/>
        </c:scaling>
        <c:axPos val="l"/>
        <c:majorGridlines/>
        <c:numFmt formatCode="0.0" sourceLinked="1"/>
        <c:tickLblPos val="nextTo"/>
        <c:crossAx val="53053696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Частка учасників ЗНЗ ОТГ Львівської області у Всеукраїнському фізичному конкурсі "Левеня-2018"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'ді ча'!$C$40</c:f>
              <c:strCache>
                <c:ptCount val="1"/>
                <c:pt idx="0">
                  <c:v>Усього</c:v>
                </c:pt>
              </c:strCache>
            </c:strRef>
          </c:tx>
          <c:dLbls>
            <c:showVal val="1"/>
          </c:dLbls>
          <c:cat>
            <c:strRef>
              <c:f>'ді ча'!$B$41:$B$64</c:f>
              <c:strCache>
                <c:ptCount val="24"/>
                <c:pt idx="0">
                  <c:v>Новокалинівська ОТГ</c:v>
                </c:pt>
                <c:pt idx="1">
                  <c:v>Міженецька ОТГ </c:v>
                </c:pt>
                <c:pt idx="2">
                  <c:v>Мостиська ОТГ</c:v>
                </c:pt>
                <c:pt idx="3">
                  <c:v>Жовтанецька ОТГ</c:v>
                </c:pt>
                <c:pt idx="4">
                  <c:v>Гніздичівська ОТГ</c:v>
                </c:pt>
                <c:pt idx="5">
                  <c:v>Бабинська ОТГ</c:v>
                </c:pt>
                <c:pt idx="6">
                  <c:v>Бісковицька ОТГ</c:v>
                </c:pt>
                <c:pt idx="7">
                  <c:v>Вільшаницька ОТГ</c:v>
                </c:pt>
                <c:pt idx="8">
                  <c:v>Воле-Баранецька ОТГ</c:v>
                </c:pt>
                <c:pt idx="9">
                  <c:v>ГрабовецькаОТГ</c:v>
                </c:pt>
                <c:pt idx="10">
                  <c:v>Давидівська ОТГ</c:v>
                </c:pt>
                <c:pt idx="11">
                  <c:v>Дублянська ОТГ</c:v>
                </c:pt>
                <c:pt idx="12">
                  <c:v>Заболотцівська ОТГ</c:v>
                </c:pt>
                <c:pt idx="13">
                  <c:v>Луківська ОТГ</c:v>
                </c:pt>
                <c:pt idx="14">
                  <c:v>Нижанковицька ОТГ</c:v>
                </c:pt>
                <c:pt idx="15">
                  <c:v>Новоміська ОТГ</c:v>
                </c:pt>
                <c:pt idx="16">
                  <c:v>Новострілищанська ОТГ</c:v>
                </c:pt>
                <c:pt idx="17">
                  <c:v>Судовишнянська ОТГ</c:v>
                </c:pt>
                <c:pt idx="18">
                  <c:v>Тростянецька ОТГ</c:v>
                </c:pt>
                <c:pt idx="19">
                  <c:v>Ходорівська ОТГ</c:v>
                </c:pt>
                <c:pt idx="20">
                  <c:v>Чукв'янська ОТГ</c:v>
                </c:pt>
                <c:pt idx="21">
                  <c:v>Шегинівська ОТГ</c:v>
                </c:pt>
                <c:pt idx="22">
                  <c:v>ОТГ</c:v>
                </c:pt>
                <c:pt idx="23">
                  <c:v>Область</c:v>
                </c:pt>
              </c:strCache>
            </c:strRef>
          </c:cat>
          <c:val>
            <c:numRef>
              <c:f>'ді ча'!$C$41:$C$64</c:f>
              <c:numCache>
                <c:formatCode>0.0</c:formatCode>
                <c:ptCount val="24"/>
                <c:pt idx="0">
                  <c:v>18.840579710144929</c:v>
                </c:pt>
                <c:pt idx="1">
                  <c:v>12.121212121212105</c:v>
                </c:pt>
                <c:pt idx="2">
                  <c:v>6.8468468468468417</c:v>
                </c:pt>
                <c:pt idx="3">
                  <c:v>4.7222222222222223</c:v>
                </c:pt>
                <c:pt idx="4">
                  <c:v>3.3898305084745783</c:v>
                </c:pt>
                <c:pt idx="5" formatCode="General">
                  <c:v>0</c:v>
                </c:pt>
                <c:pt idx="6" formatCode="General">
                  <c:v>0</c:v>
                </c:pt>
                <c:pt idx="7" formatCode="General">
                  <c:v>0</c:v>
                </c:pt>
                <c:pt idx="8" formatCode="General">
                  <c:v>0</c:v>
                </c:pt>
                <c:pt idx="9" formatCode="General">
                  <c:v>0</c:v>
                </c:pt>
                <c:pt idx="10" formatCode="General">
                  <c:v>0</c:v>
                </c:pt>
                <c:pt idx="11" formatCode="General">
                  <c:v>0</c:v>
                </c:pt>
                <c:pt idx="12" formatCode="General">
                  <c:v>0</c:v>
                </c:pt>
                <c:pt idx="13" formatCode="General">
                  <c:v>0</c:v>
                </c:pt>
                <c:pt idx="14" formatCode="General">
                  <c:v>0</c:v>
                </c:pt>
                <c:pt idx="15" formatCode="General">
                  <c:v>0</c:v>
                </c:pt>
                <c:pt idx="16" formatCode="General">
                  <c:v>0</c:v>
                </c:pt>
                <c:pt idx="17" formatCode="General">
                  <c:v>0</c:v>
                </c:pt>
                <c:pt idx="18" formatCode="General">
                  <c:v>0</c:v>
                </c:pt>
                <c:pt idx="19" formatCode="General">
                  <c:v>0</c:v>
                </c:pt>
                <c:pt idx="20" formatCode="General">
                  <c:v>0</c:v>
                </c:pt>
                <c:pt idx="21" formatCode="General">
                  <c:v>0</c:v>
                </c:pt>
                <c:pt idx="22">
                  <c:v>2.7139527139527142</c:v>
                </c:pt>
                <c:pt idx="23">
                  <c:v>9.0341512775107482</c:v>
                </c:pt>
              </c:numCache>
            </c:numRef>
          </c:val>
        </c:ser>
        <c:shape val="cylinder"/>
        <c:axId val="53166848"/>
        <c:axId val="53168384"/>
        <c:axId val="0"/>
      </c:bar3DChart>
      <c:catAx>
        <c:axId val="53166848"/>
        <c:scaling>
          <c:orientation val="minMax"/>
        </c:scaling>
        <c:axPos val="b"/>
        <c:tickLblPos val="nextTo"/>
        <c:crossAx val="53168384"/>
        <c:crosses val="autoZero"/>
        <c:auto val="1"/>
        <c:lblAlgn val="ctr"/>
        <c:lblOffset val="100"/>
      </c:catAx>
      <c:valAx>
        <c:axId val="53168384"/>
        <c:scaling>
          <c:orientation val="minMax"/>
        </c:scaling>
        <c:axPos val="l"/>
        <c:majorGridlines/>
        <c:numFmt formatCode="0.0" sourceLinked="1"/>
        <c:tickLblPos val="nextTo"/>
        <c:crossAx val="53166848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Зведена покласна частка учасників Всеукраїнського фізичного конкурсу "Левеня-2018" у регіонах Львівської області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'ді ча'!$F$3</c:f>
              <c:strCache>
                <c:ptCount val="1"/>
                <c:pt idx="0">
                  <c:v>Львів</c:v>
                </c:pt>
              </c:strCache>
            </c:strRef>
          </c:tx>
          <c:spPr>
            <a:ln w="44450">
              <a:solidFill>
                <a:srgbClr val="FF0000"/>
              </a:solidFill>
            </a:ln>
          </c:spPr>
          <c:dLbls>
            <c:dLbl>
              <c:idx val="4"/>
              <c:layout>
                <c:manualLayout>
                  <c:x val="-1.943634596695825E-3"/>
                  <c:y val="7.1287128712871378E-2"/>
                </c:manualLayout>
              </c:layout>
              <c:dLblPos val="t"/>
              <c:showVal val="1"/>
            </c:dLbl>
            <c:dLblPos val="t"/>
            <c:showVal val="1"/>
          </c:dLbls>
          <c:cat>
            <c:strRef>
              <c:f>'ді ча'!$G$2:$L$2</c:f>
              <c:strCache>
                <c:ptCount val="6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Разом</c:v>
                </c:pt>
              </c:strCache>
            </c:strRef>
          </c:cat>
          <c:val>
            <c:numRef>
              <c:f>'ді ча'!$G$3:$L$3</c:f>
              <c:numCache>
                <c:formatCode>0.0</c:formatCode>
                <c:ptCount val="6"/>
                <c:pt idx="0">
                  <c:v>13.535940484620204</c:v>
                </c:pt>
                <c:pt idx="1">
                  <c:v>13.231294016151688</c:v>
                </c:pt>
                <c:pt idx="2">
                  <c:v>14.223667383708019</c:v>
                </c:pt>
                <c:pt idx="3">
                  <c:v>15.415427785508623</c:v>
                </c:pt>
                <c:pt idx="4">
                  <c:v>6.1046587100575165</c:v>
                </c:pt>
                <c:pt idx="5">
                  <c:v>12.828821655498562</c:v>
                </c:pt>
              </c:numCache>
            </c:numRef>
          </c:val>
        </c:ser>
        <c:ser>
          <c:idx val="1"/>
          <c:order val="1"/>
          <c:tx>
            <c:strRef>
              <c:f>'ді ча'!$F$4</c:f>
              <c:strCache>
                <c:ptCount val="1"/>
                <c:pt idx="0">
                  <c:v>МОЗ</c:v>
                </c:pt>
              </c:strCache>
            </c:strRef>
          </c:tx>
          <c:spPr>
            <a:ln w="50800"/>
          </c:spPr>
          <c:dLbls>
            <c:dLbl>
              <c:idx val="4"/>
              <c:layout>
                <c:manualLayout>
                  <c:x val="0"/>
                  <c:y val="-9.2409240924092501E-2"/>
                </c:manualLayout>
              </c:layout>
              <c:dLblPos val="b"/>
              <c:showVal val="1"/>
            </c:dLbl>
            <c:dLblPos val="b"/>
            <c:showVal val="1"/>
          </c:dLbls>
          <c:cat>
            <c:strRef>
              <c:f>'ді ча'!$G$2:$L$2</c:f>
              <c:strCache>
                <c:ptCount val="6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Разом</c:v>
                </c:pt>
              </c:strCache>
            </c:strRef>
          </c:cat>
          <c:val>
            <c:numRef>
              <c:f>'ді ча'!$G$4:$L$4</c:f>
              <c:numCache>
                <c:formatCode>0.0</c:formatCode>
                <c:ptCount val="6"/>
                <c:pt idx="0">
                  <c:v>8.4074788797612747</c:v>
                </c:pt>
                <c:pt idx="1">
                  <c:v>7.3258718818026693</c:v>
                </c:pt>
                <c:pt idx="2">
                  <c:v>6.6004791837373205</c:v>
                </c:pt>
                <c:pt idx="3">
                  <c:v>5.3437428593788985</c:v>
                </c:pt>
                <c:pt idx="4">
                  <c:v>7.7840599724398905</c:v>
                </c:pt>
                <c:pt idx="5">
                  <c:v>7.1961221388232284</c:v>
                </c:pt>
              </c:numCache>
            </c:numRef>
          </c:val>
        </c:ser>
        <c:ser>
          <c:idx val="2"/>
          <c:order val="2"/>
          <c:tx>
            <c:strRef>
              <c:f>'ді ча'!$F$5</c:f>
              <c:strCache>
                <c:ptCount val="1"/>
                <c:pt idx="0">
                  <c:v>Райони</c:v>
                </c:pt>
              </c:strCache>
            </c:strRef>
          </c:tx>
          <c:spPr>
            <a:ln w="50800"/>
          </c:spPr>
          <c:dLbls>
            <c:showVal val="1"/>
          </c:dLbls>
          <c:cat>
            <c:strRef>
              <c:f>'ді ча'!$G$2:$L$2</c:f>
              <c:strCache>
                <c:ptCount val="6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Разом</c:v>
                </c:pt>
              </c:strCache>
            </c:strRef>
          </c:cat>
          <c:val>
            <c:numRef>
              <c:f>'ді ча'!$G$5:$L$5</c:f>
              <c:numCache>
                <c:formatCode>0.0</c:formatCode>
                <c:ptCount val="6"/>
                <c:pt idx="0">
                  <c:v>8.2787510931768491</c:v>
                </c:pt>
                <c:pt idx="1">
                  <c:v>7.7853647984594714</c:v>
                </c:pt>
                <c:pt idx="2">
                  <c:v>8.2796437057825187</c:v>
                </c:pt>
                <c:pt idx="3">
                  <c:v>7.9137109214338324</c:v>
                </c:pt>
                <c:pt idx="4">
                  <c:v>7.2544522864721959</c:v>
                </c:pt>
                <c:pt idx="5">
                  <c:v>7.9800925991474569</c:v>
                </c:pt>
              </c:numCache>
            </c:numRef>
          </c:val>
        </c:ser>
        <c:ser>
          <c:idx val="3"/>
          <c:order val="3"/>
          <c:tx>
            <c:strRef>
              <c:f>'ді ча'!$F$6</c:f>
              <c:strCache>
                <c:ptCount val="1"/>
                <c:pt idx="0">
                  <c:v>ОТГ</c:v>
                </c:pt>
              </c:strCache>
            </c:strRef>
          </c:tx>
          <c:spPr>
            <a:ln w="50800"/>
          </c:spPr>
          <c:dLbls>
            <c:dLblPos val="b"/>
            <c:showVal val="1"/>
          </c:dLbls>
          <c:cat>
            <c:strRef>
              <c:f>'ді ча'!$G$2:$L$2</c:f>
              <c:strCache>
                <c:ptCount val="6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Разом</c:v>
                </c:pt>
              </c:strCache>
            </c:strRef>
          </c:cat>
          <c:val>
            <c:numRef>
              <c:f>'ді ча'!$G$6:$L$6</c:f>
              <c:numCache>
                <c:formatCode>0.0</c:formatCode>
                <c:ptCount val="6"/>
                <c:pt idx="0">
                  <c:v>3.3806626098715347</c:v>
                </c:pt>
                <c:pt idx="1">
                  <c:v>3.1128404669260674</c:v>
                </c:pt>
                <c:pt idx="2">
                  <c:v>4.8681541582150007</c:v>
                </c:pt>
                <c:pt idx="3">
                  <c:v>3.160556257901395</c:v>
                </c:pt>
                <c:pt idx="4">
                  <c:v>3.0769230769230771</c:v>
                </c:pt>
                <c:pt idx="5">
                  <c:v>2.7139527139527142</c:v>
                </c:pt>
              </c:numCache>
            </c:numRef>
          </c:val>
        </c:ser>
        <c:ser>
          <c:idx val="4"/>
          <c:order val="4"/>
          <c:tx>
            <c:strRef>
              <c:f>'ді ча'!$F$7</c:f>
              <c:strCache>
                <c:ptCount val="1"/>
                <c:pt idx="0">
                  <c:v>Область</c:v>
                </c:pt>
              </c:strCache>
            </c:strRef>
          </c:tx>
          <c:spPr>
            <a:ln w="50800"/>
          </c:spPr>
          <c:dLbls>
            <c:dLbl>
              <c:idx val="4"/>
              <c:layout>
                <c:manualLayout>
                  <c:x val="3.3041788143828958E-2"/>
                  <c:y val="4.7524752475247505E-2"/>
                </c:manualLayout>
              </c:layout>
              <c:dLblPos val="t"/>
              <c:showVal val="1"/>
            </c:dLbl>
            <c:dLblPos val="t"/>
            <c:showVal val="1"/>
          </c:dLbls>
          <c:cat>
            <c:strRef>
              <c:f>'ді ча'!$G$2:$L$2</c:f>
              <c:strCache>
                <c:ptCount val="6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Разом</c:v>
                </c:pt>
              </c:strCache>
            </c:strRef>
          </c:cat>
          <c:val>
            <c:numRef>
              <c:f>'ді ча'!$G$7:$L$7</c:f>
              <c:numCache>
                <c:formatCode>0.0</c:formatCode>
                <c:ptCount val="6"/>
                <c:pt idx="0">
                  <c:v>9.5823996740680517</c:v>
                </c:pt>
                <c:pt idx="1">
                  <c:v>8.9646918013165759</c:v>
                </c:pt>
                <c:pt idx="2">
                  <c:v>9.3272750220875889</c:v>
                </c:pt>
                <c:pt idx="3">
                  <c:v>9.9613302397525167</c:v>
                </c:pt>
                <c:pt idx="4">
                  <c:v>6.5835730265260466</c:v>
                </c:pt>
                <c:pt idx="5">
                  <c:v>9.0341512775107482</c:v>
                </c:pt>
              </c:numCache>
            </c:numRef>
          </c:val>
        </c:ser>
        <c:marker val="1"/>
        <c:axId val="53238400"/>
        <c:axId val="53248384"/>
      </c:lineChart>
      <c:catAx>
        <c:axId val="53238400"/>
        <c:scaling>
          <c:orientation val="minMax"/>
        </c:scaling>
        <c:axPos val="b"/>
        <c:majorTickMark val="none"/>
        <c:tickLblPos val="nextTo"/>
        <c:crossAx val="53248384"/>
        <c:crosses val="autoZero"/>
        <c:auto val="1"/>
        <c:lblAlgn val="ctr"/>
        <c:lblOffset val="100"/>
      </c:catAx>
      <c:valAx>
        <c:axId val="53248384"/>
        <c:scaling>
          <c:orientation val="minMax"/>
        </c:scaling>
        <c:axPos val="l"/>
        <c:majorGridlines/>
        <c:title/>
        <c:numFmt formatCode="0.0" sourceLinked="1"/>
        <c:majorTickMark val="none"/>
        <c:tickLblPos val="nextTo"/>
        <c:crossAx val="53238400"/>
        <c:crosses val="autoZero"/>
        <c:crossBetween val="between"/>
      </c:valAx>
    </c:plotArea>
    <c:legend>
      <c:legendPos val="t"/>
    </c:legend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Кількість відмінних і добрих результатів учнями ЗНЗ регіонів Львівської області у Всеукраїнському фізичному конкурсі "Левеня"</a:t>
            </a:r>
          </a:p>
        </c:rich>
      </c:tx>
    </c:title>
    <c:plotArea>
      <c:layout/>
      <c:barChart>
        <c:barDir val="col"/>
        <c:grouping val="stacked"/>
        <c:ser>
          <c:idx val="0"/>
          <c:order val="0"/>
          <c:tx>
            <c:strRef>
              <c:f>вдр!$I$2</c:f>
              <c:strCache>
                <c:ptCount val="1"/>
                <c:pt idx="0">
                  <c:v>% відмінних результатів</c:v>
                </c:pt>
              </c:strCache>
            </c:strRef>
          </c:tx>
          <c:dLbls>
            <c:dLbl>
              <c:idx val="39"/>
              <c:layout>
                <c:manualLayout>
                  <c:x val="-1.2131097798212663E-16"/>
                  <c:y val="-6.1403500289611813E-2"/>
                </c:manualLayout>
              </c:layout>
              <c:dLblPos val="inBase"/>
              <c:showVal val="1"/>
            </c:dLbl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dLblPos val="inBase"/>
            <c:showVal val="1"/>
          </c:dLbls>
          <c:cat>
            <c:strRef>
              <c:f>вдр!$H$3:$H$42</c:f>
              <c:strCache>
                <c:ptCount val="40"/>
                <c:pt idx="0">
                  <c:v>Міженецька ОТГ</c:v>
                </c:pt>
                <c:pt idx="1">
                  <c:v>Трускавець</c:v>
                </c:pt>
                <c:pt idx="2">
                  <c:v>Дрогобицький</c:v>
                </c:pt>
                <c:pt idx="3">
                  <c:v>Солонківська ОТГ</c:v>
                </c:pt>
                <c:pt idx="4">
                  <c:v>Старосамбірський</c:v>
                </c:pt>
                <c:pt idx="5">
                  <c:v>Новокалинівська ОТГ</c:v>
                </c:pt>
                <c:pt idx="6">
                  <c:v>Стрийський</c:v>
                </c:pt>
                <c:pt idx="7">
                  <c:v>Яворівський</c:v>
                </c:pt>
                <c:pt idx="8">
                  <c:v>Сокальський</c:v>
                </c:pt>
                <c:pt idx="9">
                  <c:v>Франківський</c:v>
                </c:pt>
                <c:pt idx="10">
                  <c:v>Пустомитівський</c:v>
                </c:pt>
                <c:pt idx="11">
                  <c:v>Залізничний</c:v>
                </c:pt>
                <c:pt idx="12">
                  <c:v>Дрогобич</c:v>
                </c:pt>
                <c:pt idx="13">
                  <c:v>Жовківський</c:v>
                </c:pt>
                <c:pt idx="14">
                  <c:v>Перемишлянський</c:v>
                </c:pt>
                <c:pt idx="15">
                  <c:v>Турківський</c:v>
                </c:pt>
                <c:pt idx="16">
                  <c:v>Борислав</c:v>
                </c:pt>
                <c:pt idx="17">
                  <c:v>Мостиська ОТГ</c:v>
                </c:pt>
                <c:pt idx="18">
                  <c:v>Сколівський</c:v>
                </c:pt>
                <c:pt idx="19">
                  <c:v>Галицький</c:v>
                </c:pt>
                <c:pt idx="20">
                  <c:v>Личаківський</c:v>
                </c:pt>
                <c:pt idx="21">
                  <c:v>Бродівський</c:v>
                </c:pt>
                <c:pt idx="22">
                  <c:v>Радехівський</c:v>
                </c:pt>
                <c:pt idx="23">
                  <c:v>Миколаївський</c:v>
                </c:pt>
                <c:pt idx="24">
                  <c:v>Мостиський</c:v>
                </c:pt>
                <c:pt idx="25">
                  <c:v>Стрий</c:v>
                </c:pt>
                <c:pt idx="26">
                  <c:v>Золочівський</c:v>
                </c:pt>
                <c:pt idx="27">
                  <c:v>Шевченківський</c:v>
                </c:pt>
                <c:pt idx="28">
                  <c:v>Новий Розділ</c:v>
                </c:pt>
                <c:pt idx="29">
                  <c:v>Червоноград</c:v>
                </c:pt>
                <c:pt idx="30">
                  <c:v>Буський</c:v>
                </c:pt>
                <c:pt idx="31">
                  <c:v>Городоцький</c:v>
                </c:pt>
                <c:pt idx="32">
                  <c:v>Самбір</c:v>
                </c:pt>
                <c:pt idx="33">
                  <c:v>Підберізцівська ОТГ</c:v>
                </c:pt>
                <c:pt idx="34">
                  <c:v>Сихівський</c:v>
                </c:pt>
                <c:pt idx="35">
                  <c:v>Кам’янка-Бузький</c:v>
                </c:pt>
                <c:pt idx="36">
                  <c:v>Мурованська ОТГ</c:v>
                </c:pt>
                <c:pt idx="37">
                  <c:v>Розвадівська ОТГ</c:v>
                </c:pt>
                <c:pt idx="38">
                  <c:v>Жовтанецька ОТГ</c:v>
                </c:pt>
                <c:pt idx="39">
                  <c:v>Гніздичівська ОТГ</c:v>
                </c:pt>
              </c:strCache>
            </c:strRef>
          </c:cat>
          <c:val>
            <c:numRef>
              <c:f>вдр!$I$3:$I$42</c:f>
              <c:numCache>
                <c:formatCode>0.0</c:formatCode>
                <c:ptCount val="40"/>
                <c:pt idx="0">
                  <c:v>50</c:v>
                </c:pt>
                <c:pt idx="1">
                  <c:v>93.650793650793588</c:v>
                </c:pt>
                <c:pt idx="2">
                  <c:v>62.5</c:v>
                </c:pt>
                <c:pt idx="3">
                  <c:v>32.075471698113205</c:v>
                </c:pt>
                <c:pt idx="4">
                  <c:v>20</c:v>
                </c:pt>
                <c:pt idx="5">
                  <c:v>3.8461538461538463</c:v>
                </c:pt>
                <c:pt idx="6">
                  <c:v>8.6956521739130448</c:v>
                </c:pt>
                <c:pt idx="7">
                  <c:v>22.314049586776846</c:v>
                </c:pt>
                <c:pt idx="8">
                  <c:v>30.76923076923077</c:v>
                </c:pt>
                <c:pt idx="9">
                  <c:v>11.467889908256884</c:v>
                </c:pt>
                <c:pt idx="10">
                  <c:v>20.398009950248756</c:v>
                </c:pt>
                <c:pt idx="11">
                  <c:v>20.949510173323254</c:v>
                </c:pt>
                <c:pt idx="12">
                  <c:v>23.679417122040089</c:v>
                </c:pt>
                <c:pt idx="13">
                  <c:v>22.857142857142843</c:v>
                </c:pt>
                <c:pt idx="14">
                  <c:v>10.526315789473676</c:v>
                </c:pt>
                <c:pt idx="15">
                  <c:v>12.698412698412699</c:v>
                </c:pt>
                <c:pt idx="16">
                  <c:v>13.084112149532702</c:v>
                </c:pt>
                <c:pt idx="17">
                  <c:v>19.736842105263143</c:v>
                </c:pt>
                <c:pt idx="18">
                  <c:v>27.868852459016395</c:v>
                </c:pt>
                <c:pt idx="19">
                  <c:v>10.14851485148515</c:v>
                </c:pt>
                <c:pt idx="20">
                  <c:v>10.266159695817494</c:v>
                </c:pt>
                <c:pt idx="21">
                  <c:v>9.6153846153846274</c:v>
                </c:pt>
                <c:pt idx="22">
                  <c:v>12.52900232018562</c:v>
                </c:pt>
                <c:pt idx="23">
                  <c:v>13.636363636363635</c:v>
                </c:pt>
                <c:pt idx="24">
                  <c:v>18.556701030927815</c:v>
                </c:pt>
                <c:pt idx="25">
                  <c:v>3.125</c:v>
                </c:pt>
                <c:pt idx="26">
                  <c:v>13.020833333333334</c:v>
                </c:pt>
                <c:pt idx="27">
                  <c:v>4.3760129659643479</c:v>
                </c:pt>
                <c:pt idx="28">
                  <c:v>6.7307692307692344</c:v>
                </c:pt>
                <c:pt idx="29">
                  <c:v>12.5</c:v>
                </c:pt>
                <c:pt idx="30">
                  <c:v>11.724137931034475</c:v>
                </c:pt>
                <c:pt idx="31">
                  <c:v>7.421150278293136</c:v>
                </c:pt>
                <c:pt idx="32">
                  <c:v>24.390243902439011</c:v>
                </c:pt>
                <c:pt idx="33">
                  <c:v>0</c:v>
                </c:pt>
                <c:pt idx="34">
                  <c:v>4.3656207366984949</c:v>
                </c:pt>
                <c:pt idx="35">
                  <c:v>3.544776119402985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</c:numCache>
            </c:numRef>
          </c:val>
        </c:ser>
        <c:ser>
          <c:idx val="1"/>
          <c:order val="1"/>
          <c:tx>
            <c:strRef>
              <c:f>вдр!$J$2</c:f>
              <c:strCache>
                <c:ptCount val="1"/>
                <c:pt idx="0">
                  <c:v>% добрих результатів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34"/>
              <c:layout>
                <c:manualLayout>
                  <c:x val="2.038777410888155E-3"/>
                  <c:y val="-1.4005661830962591E-2"/>
                </c:manualLayout>
              </c:layout>
              <c:dLblPos val="inEnd"/>
              <c:showVal val="1"/>
            </c:dLbl>
            <c:dLbl>
              <c:idx val="35"/>
              <c:layout>
                <c:manualLayout>
                  <c:x val="-4.0774245651055375E-3"/>
                  <c:y val="-2.2777728584372409E-2"/>
                </c:manualLayout>
              </c:layout>
              <c:dLblPos val="inEnd"/>
              <c:showVal val="1"/>
            </c:dLbl>
            <c:dLbl>
              <c:idx val="36"/>
              <c:layout>
                <c:manualLayout>
                  <c:x val="0"/>
                  <c:y val="-5.2141516807867799E-2"/>
                </c:manualLayout>
              </c:layout>
              <c:dLblPos val="inEnd"/>
              <c:showVal val="1"/>
            </c:dLbl>
            <c:dLbl>
              <c:idx val="37"/>
              <c:layout>
                <c:manualLayout>
                  <c:x val="2.0387359836901132E-3"/>
                  <c:y val="-5.7107375551474264E-2"/>
                </c:manualLayout>
              </c:layout>
              <c:dLblPos val="inEnd"/>
              <c:showVal val="1"/>
            </c:dLbl>
            <c:dLbl>
              <c:idx val="38"/>
              <c:layout>
                <c:manualLayout>
                  <c:x val="-1.6542597187758508E-3"/>
                  <c:y val="-7.5438586070094474E-2"/>
                </c:manualLayout>
              </c:layout>
              <c:dLblPos val="inEnd"/>
              <c:showVal val="1"/>
            </c:dLbl>
            <c:dLbl>
              <c:idx val="39"/>
              <c:layout>
                <c:manualLayout>
                  <c:x val="0"/>
                  <c:y val="-3.8918910084378686E-2"/>
                </c:manualLayout>
              </c:layout>
              <c:dLblPos val="inEnd"/>
              <c:showVal val="1"/>
            </c:dLbl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dLblPos val="inEnd"/>
            <c:showVal val="1"/>
          </c:dLbls>
          <c:cat>
            <c:strRef>
              <c:f>вдр!$H$3:$H$42</c:f>
              <c:strCache>
                <c:ptCount val="40"/>
                <c:pt idx="0">
                  <c:v>Міженецька ОТГ</c:v>
                </c:pt>
                <c:pt idx="1">
                  <c:v>Трускавець</c:v>
                </c:pt>
                <c:pt idx="2">
                  <c:v>Дрогобицький</c:v>
                </c:pt>
                <c:pt idx="3">
                  <c:v>Солонківська ОТГ</c:v>
                </c:pt>
                <c:pt idx="4">
                  <c:v>Старосамбірський</c:v>
                </c:pt>
                <c:pt idx="5">
                  <c:v>Новокалинівська ОТГ</c:v>
                </c:pt>
                <c:pt idx="6">
                  <c:v>Стрийський</c:v>
                </c:pt>
                <c:pt idx="7">
                  <c:v>Яворівський</c:v>
                </c:pt>
                <c:pt idx="8">
                  <c:v>Сокальський</c:v>
                </c:pt>
                <c:pt idx="9">
                  <c:v>Франківський</c:v>
                </c:pt>
                <c:pt idx="10">
                  <c:v>Пустомитівський</c:v>
                </c:pt>
                <c:pt idx="11">
                  <c:v>Залізничний</c:v>
                </c:pt>
                <c:pt idx="12">
                  <c:v>Дрогобич</c:v>
                </c:pt>
                <c:pt idx="13">
                  <c:v>Жовківський</c:v>
                </c:pt>
                <c:pt idx="14">
                  <c:v>Перемишлянський</c:v>
                </c:pt>
                <c:pt idx="15">
                  <c:v>Турківський</c:v>
                </c:pt>
                <c:pt idx="16">
                  <c:v>Борислав</c:v>
                </c:pt>
                <c:pt idx="17">
                  <c:v>Мостиська ОТГ</c:v>
                </c:pt>
                <c:pt idx="18">
                  <c:v>Сколівський</c:v>
                </c:pt>
                <c:pt idx="19">
                  <c:v>Галицький</c:v>
                </c:pt>
                <c:pt idx="20">
                  <c:v>Личаківський</c:v>
                </c:pt>
                <c:pt idx="21">
                  <c:v>Бродівський</c:v>
                </c:pt>
                <c:pt idx="22">
                  <c:v>Радехівський</c:v>
                </c:pt>
                <c:pt idx="23">
                  <c:v>Миколаївський</c:v>
                </c:pt>
                <c:pt idx="24">
                  <c:v>Мостиський</c:v>
                </c:pt>
                <c:pt idx="25">
                  <c:v>Стрий</c:v>
                </c:pt>
                <c:pt idx="26">
                  <c:v>Золочівський</c:v>
                </c:pt>
                <c:pt idx="27">
                  <c:v>Шевченківський</c:v>
                </c:pt>
                <c:pt idx="28">
                  <c:v>Новий Розділ</c:v>
                </c:pt>
                <c:pt idx="29">
                  <c:v>Червоноград</c:v>
                </c:pt>
                <c:pt idx="30">
                  <c:v>Буський</c:v>
                </c:pt>
                <c:pt idx="31">
                  <c:v>Городоцький</c:v>
                </c:pt>
                <c:pt idx="32">
                  <c:v>Самбір</c:v>
                </c:pt>
                <c:pt idx="33">
                  <c:v>Підберізцівська ОТГ</c:v>
                </c:pt>
                <c:pt idx="34">
                  <c:v>Сихівський</c:v>
                </c:pt>
                <c:pt idx="35">
                  <c:v>Кам’янка-Бузький</c:v>
                </c:pt>
                <c:pt idx="36">
                  <c:v>Мурованська ОТГ</c:v>
                </c:pt>
                <c:pt idx="37">
                  <c:v>Розвадівська ОТГ</c:v>
                </c:pt>
                <c:pt idx="38">
                  <c:v>Жовтанецька ОТГ</c:v>
                </c:pt>
                <c:pt idx="39">
                  <c:v>Гніздичівська ОТГ</c:v>
                </c:pt>
              </c:strCache>
            </c:strRef>
          </c:cat>
          <c:val>
            <c:numRef>
              <c:f>вдр!$J$3:$J$42</c:f>
              <c:numCache>
                <c:formatCode>0.0</c:formatCode>
                <c:ptCount val="40"/>
                <c:pt idx="0">
                  <c:v>50</c:v>
                </c:pt>
                <c:pt idx="1">
                  <c:v>4.7619047619047619</c:v>
                </c:pt>
                <c:pt idx="2">
                  <c:v>23.4375</c:v>
                </c:pt>
                <c:pt idx="3">
                  <c:v>50.943396226415103</c:v>
                </c:pt>
                <c:pt idx="4">
                  <c:v>57.142857142857139</c:v>
                </c:pt>
                <c:pt idx="5">
                  <c:v>69.230769230769212</c:v>
                </c:pt>
                <c:pt idx="6">
                  <c:v>60.869565217391305</c:v>
                </c:pt>
                <c:pt idx="7">
                  <c:v>43.801652892561982</c:v>
                </c:pt>
                <c:pt idx="8">
                  <c:v>33.333333333333329</c:v>
                </c:pt>
                <c:pt idx="9">
                  <c:v>50.917431192660494</c:v>
                </c:pt>
                <c:pt idx="10">
                  <c:v>39.800995024875633</c:v>
                </c:pt>
                <c:pt idx="11">
                  <c:v>39.186134137151498</c:v>
                </c:pt>
                <c:pt idx="12">
                  <c:v>34.244080145719494</c:v>
                </c:pt>
                <c:pt idx="13">
                  <c:v>34.285714285714285</c:v>
                </c:pt>
                <c:pt idx="14">
                  <c:v>46.491228070175438</c:v>
                </c:pt>
                <c:pt idx="15">
                  <c:v>41.269841269841244</c:v>
                </c:pt>
                <c:pt idx="16">
                  <c:v>40.186915887850468</c:v>
                </c:pt>
                <c:pt idx="17">
                  <c:v>32.89473684210531</c:v>
                </c:pt>
                <c:pt idx="18">
                  <c:v>24.590163934426229</c:v>
                </c:pt>
                <c:pt idx="19">
                  <c:v>41.584158415841557</c:v>
                </c:pt>
                <c:pt idx="20">
                  <c:v>40.684410646387832</c:v>
                </c:pt>
                <c:pt idx="21">
                  <c:v>41.025641025640994</c:v>
                </c:pt>
                <c:pt idx="22">
                  <c:v>35.498839907192576</c:v>
                </c:pt>
                <c:pt idx="23">
                  <c:v>33.566433566433545</c:v>
                </c:pt>
                <c:pt idx="24">
                  <c:v>27.835051546391753</c:v>
                </c:pt>
                <c:pt idx="25">
                  <c:v>42.708333333333357</c:v>
                </c:pt>
                <c:pt idx="26">
                  <c:v>32.291666666666615</c:v>
                </c:pt>
                <c:pt idx="27">
                  <c:v>40.842787682333849</c:v>
                </c:pt>
                <c:pt idx="28">
                  <c:v>38.461538461538446</c:v>
                </c:pt>
                <c:pt idx="29">
                  <c:v>30.681818181818201</c:v>
                </c:pt>
                <c:pt idx="30">
                  <c:v>31.03448275862069</c:v>
                </c:pt>
                <c:pt idx="31">
                  <c:v>34.693877551020378</c:v>
                </c:pt>
                <c:pt idx="32">
                  <c:v>16.260162601626</c:v>
                </c:pt>
                <c:pt idx="33">
                  <c:v>38.888888888888893</c:v>
                </c:pt>
                <c:pt idx="34">
                  <c:v>32.742155525238779</c:v>
                </c:pt>
                <c:pt idx="35">
                  <c:v>31.156716417910445</c:v>
                </c:pt>
                <c:pt idx="36">
                  <c:v>28.333333333333304</c:v>
                </c:pt>
                <c:pt idx="37">
                  <c:v>27.272727272727224</c:v>
                </c:pt>
                <c:pt idx="38">
                  <c:v>23.52941176470588</c:v>
                </c:pt>
                <c:pt idx="39">
                  <c:v>0</c:v>
                </c:pt>
              </c:numCache>
            </c:numRef>
          </c:val>
        </c:ser>
        <c:gapWidth val="55"/>
        <c:overlap val="100"/>
        <c:axId val="53283072"/>
        <c:axId val="53297152"/>
      </c:barChart>
      <c:catAx>
        <c:axId val="53283072"/>
        <c:scaling>
          <c:orientation val="minMax"/>
        </c:scaling>
        <c:axPos val="b"/>
        <c:majorTickMark val="none"/>
        <c:tickLblPos val="nextTo"/>
        <c:crossAx val="53297152"/>
        <c:crosses val="autoZero"/>
        <c:auto val="1"/>
        <c:lblAlgn val="ctr"/>
        <c:lblOffset val="100"/>
        <c:tickLblSkip val="1"/>
      </c:catAx>
      <c:valAx>
        <c:axId val="53297152"/>
        <c:scaling>
          <c:orientation val="minMax"/>
        </c:scaling>
        <c:axPos val="l"/>
        <c:majorGridlines/>
        <c:numFmt formatCode="0.0" sourceLinked="1"/>
        <c:majorTickMark val="none"/>
        <c:tickLblPos val="nextTo"/>
        <c:crossAx val="53283072"/>
        <c:crosses val="autoZero"/>
        <c:crossBetween val="between"/>
      </c:valAx>
    </c:plotArea>
    <c:legend>
      <c:legendPos val="t"/>
    </c:legend>
    <c:plotVisOnly val="1"/>
  </c:chart>
  <c:txPr>
    <a:bodyPr/>
    <a:lstStyle/>
    <a:p>
      <a:pPr>
        <a:defRPr sz="16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Кількість учасників Всеукраїнського фізичного конкурсу "Левеня-2018" у регіонах України</a:t>
            </a:r>
          </a:p>
          <a:p>
            <a:pPr>
              <a:defRPr/>
            </a:pPr>
            <a:r>
              <a:rPr lang="uk-UA"/>
              <a:t> (Разом - 85708)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'ді кі'!$C$7</c:f>
              <c:strCache>
                <c:ptCount val="1"/>
                <c:pt idx="0">
                  <c:v>Р</c:v>
                </c:pt>
              </c:strCache>
            </c:strRef>
          </c:tx>
          <c:spPr>
            <a:solidFill>
              <a:schemeClr val="accent2"/>
            </a:solidFill>
          </c:spPr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'ді кі'!$B$8:$B$32</c:f>
              <c:strCache>
                <c:ptCount val="25"/>
                <c:pt idx="0">
                  <c:v>Дніпропетровська</c:v>
                </c:pt>
                <c:pt idx="1">
                  <c:v>Львівська</c:v>
                </c:pt>
                <c:pt idx="2">
                  <c:v>Сумська</c:v>
                </c:pt>
                <c:pt idx="3">
                  <c:v>Житомирська</c:v>
                </c:pt>
                <c:pt idx="4">
                  <c:v>Рівненська</c:v>
                </c:pt>
                <c:pt idx="5">
                  <c:v>Полтавська</c:v>
                </c:pt>
                <c:pt idx="6">
                  <c:v>Харківська</c:v>
                </c:pt>
                <c:pt idx="7">
                  <c:v>Вінницька</c:v>
                </c:pt>
                <c:pt idx="8">
                  <c:v>Запорізька</c:v>
                </c:pt>
                <c:pt idx="9">
                  <c:v>Донецька</c:v>
                </c:pt>
                <c:pt idx="10">
                  <c:v>Миколаївська</c:v>
                </c:pt>
                <c:pt idx="11">
                  <c:v>Київська</c:v>
                </c:pt>
                <c:pt idx="12">
                  <c:v>Кіровоградська</c:v>
                </c:pt>
                <c:pt idx="13">
                  <c:v>Черкаська</c:v>
                </c:pt>
                <c:pt idx="14">
                  <c:v>Волинська</c:v>
                </c:pt>
                <c:pt idx="15">
                  <c:v>Чернівецька</c:v>
                </c:pt>
                <c:pt idx="16">
                  <c:v>Тернопільська</c:v>
                </c:pt>
                <c:pt idx="17">
                  <c:v>Закарпатська</c:v>
                </c:pt>
                <c:pt idx="18">
                  <c:v>Хмельницька</c:v>
                </c:pt>
                <c:pt idx="19">
                  <c:v>Херсонська</c:v>
                </c:pt>
                <c:pt idx="20">
                  <c:v>Одеська</c:v>
                </c:pt>
                <c:pt idx="21">
                  <c:v>Івано-Франківська</c:v>
                </c:pt>
                <c:pt idx="22">
                  <c:v>Луганська</c:v>
                </c:pt>
                <c:pt idx="23">
                  <c:v>Київ</c:v>
                </c:pt>
                <c:pt idx="24">
                  <c:v>Чернігівська</c:v>
                </c:pt>
              </c:strCache>
            </c:strRef>
          </c:cat>
          <c:val>
            <c:numRef>
              <c:f>'ді кі'!$C$8:$C$32</c:f>
              <c:numCache>
                <c:formatCode>General</c:formatCode>
                <c:ptCount val="25"/>
                <c:pt idx="0">
                  <c:v>10171</c:v>
                </c:pt>
                <c:pt idx="1">
                  <c:v>8928</c:v>
                </c:pt>
                <c:pt idx="2">
                  <c:v>5534</c:v>
                </c:pt>
                <c:pt idx="3">
                  <c:v>5202</c:v>
                </c:pt>
                <c:pt idx="4">
                  <c:v>4800</c:v>
                </c:pt>
                <c:pt idx="5">
                  <c:v>4757</c:v>
                </c:pt>
                <c:pt idx="6">
                  <c:v>4725</c:v>
                </c:pt>
                <c:pt idx="7">
                  <c:v>4014</c:v>
                </c:pt>
                <c:pt idx="8">
                  <c:v>3898</c:v>
                </c:pt>
                <c:pt idx="9">
                  <c:v>3292</c:v>
                </c:pt>
                <c:pt idx="10">
                  <c:v>3063</c:v>
                </c:pt>
                <c:pt idx="11">
                  <c:v>2783</c:v>
                </c:pt>
                <c:pt idx="12">
                  <c:v>2509</c:v>
                </c:pt>
                <c:pt idx="13">
                  <c:v>2475</c:v>
                </c:pt>
                <c:pt idx="14">
                  <c:v>2468</c:v>
                </c:pt>
                <c:pt idx="15">
                  <c:v>2463</c:v>
                </c:pt>
                <c:pt idx="16">
                  <c:v>2298</c:v>
                </c:pt>
                <c:pt idx="17">
                  <c:v>2291</c:v>
                </c:pt>
                <c:pt idx="18">
                  <c:v>2208</c:v>
                </c:pt>
                <c:pt idx="19">
                  <c:v>1976</c:v>
                </c:pt>
                <c:pt idx="20">
                  <c:v>1819</c:v>
                </c:pt>
                <c:pt idx="21">
                  <c:v>1532</c:v>
                </c:pt>
                <c:pt idx="22">
                  <c:v>1006</c:v>
                </c:pt>
                <c:pt idx="23">
                  <c:v>838</c:v>
                </c:pt>
                <c:pt idx="24">
                  <c:v>658</c:v>
                </c:pt>
              </c:numCache>
            </c:numRef>
          </c:val>
        </c:ser>
        <c:shape val="cylinder"/>
        <c:axId val="50077696"/>
        <c:axId val="50079232"/>
        <c:axId val="0"/>
      </c:bar3DChart>
      <c:catAx>
        <c:axId val="50077696"/>
        <c:scaling>
          <c:orientation val="minMax"/>
        </c:scaling>
        <c:axPos val="b"/>
        <c:tickLblPos val="nextTo"/>
        <c:crossAx val="50079232"/>
        <c:crosses val="autoZero"/>
        <c:auto val="1"/>
        <c:lblAlgn val="ctr"/>
        <c:lblOffset val="100"/>
      </c:catAx>
      <c:valAx>
        <c:axId val="50079232"/>
        <c:scaling>
          <c:orientation val="minMax"/>
        </c:scaling>
        <c:axPos val="l"/>
        <c:majorGridlines/>
        <c:numFmt formatCode="General" sourceLinked="1"/>
        <c:tickLblPos val="nextTo"/>
        <c:crossAx val="50077696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Кількість учасників Всеукраїнського фізичного конкурсу "Левеня-2018" у регіонах України</a:t>
            </a:r>
          </a:p>
          <a:p>
            <a:pPr>
              <a:defRPr/>
            </a:pPr>
            <a:r>
              <a:rPr lang="uk-UA"/>
              <a:t>(Фізичні класи)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'ді кі'!$C$34</c:f>
              <c:strCache>
                <c:ptCount val="1"/>
                <c:pt idx="0">
                  <c:v>Фіз класи</c:v>
                </c:pt>
              </c:strCache>
            </c:strRef>
          </c:tx>
          <c:dLbls>
            <c:showVal val="1"/>
          </c:dLbls>
          <c:cat>
            <c:strRef>
              <c:f>'ді кі'!$B$35:$B$59</c:f>
              <c:strCache>
                <c:ptCount val="25"/>
                <c:pt idx="0">
                  <c:v>Дніпропетровська</c:v>
                </c:pt>
                <c:pt idx="1">
                  <c:v>Львівська</c:v>
                </c:pt>
                <c:pt idx="2">
                  <c:v>Івано-Франківська</c:v>
                </c:pt>
                <c:pt idx="3">
                  <c:v>Запорізька</c:v>
                </c:pt>
                <c:pt idx="4">
                  <c:v>Харківська</c:v>
                </c:pt>
                <c:pt idx="5">
                  <c:v>Київ</c:v>
                </c:pt>
                <c:pt idx="6">
                  <c:v>Сумська</c:v>
                </c:pt>
                <c:pt idx="7">
                  <c:v>Вінницька</c:v>
                </c:pt>
                <c:pt idx="8">
                  <c:v>Рівненська</c:v>
                </c:pt>
                <c:pt idx="9">
                  <c:v>Миколаївська</c:v>
                </c:pt>
                <c:pt idx="10">
                  <c:v>Полтавська</c:v>
                </c:pt>
                <c:pt idx="11">
                  <c:v>Київська</c:v>
                </c:pt>
                <c:pt idx="12">
                  <c:v>Донецька</c:v>
                </c:pt>
                <c:pt idx="13">
                  <c:v>Тернопільська</c:v>
                </c:pt>
                <c:pt idx="14">
                  <c:v>Херсонська</c:v>
                </c:pt>
                <c:pt idx="15">
                  <c:v>Чернівецька</c:v>
                </c:pt>
                <c:pt idx="16">
                  <c:v>Житомирська</c:v>
                </c:pt>
                <c:pt idx="17">
                  <c:v>Закарпатська</c:v>
                </c:pt>
                <c:pt idx="18">
                  <c:v>Кіровоградська</c:v>
                </c:pt>
                <c:pt idx="19">
                  <c:v>Черкаська</c:v>
                </c:pt>
                <c:pt idx="20">
                  <c:v>Одеська</c:v>
                </c:pt>
                <c:pt idx="21">
                  <c:v>Волинська</c:v>
                </c:pt>
                <c:pt idx="22">
                  <c:v>Хмельницька</c:v>
                </c:pt>
                <c:pt idx="23">
                  <c:v>Луганська</c:v>
                </c:pt>
                <c:pt idx="24">
                  <c:v>Чернігівська</c:v>
                </c:pt>
              </c:strCache>
            </c:strRef>
          </c:cat>
          <c:val>
            <c:numRef>
              <c:f>'ді кі'!$C$35:$C$59</c:f>
              <c:numCache>
                <c:formatCode>General</c:formatCode>
                <c:ptCount val="25"/>
                <c:pt idx="0">
                  <c:v>274</c:v>
                </c:pt>
                <c:pt idx="1">
                  <c:v>172</c:v>
                </c:pt>
                <c:pt idx="2">
                  <c:v>152</c:v>
                </c:pt>
                <c:pt idx="3">
                  <c:v>89</c:v>
                </c:pt>
                <c:pt idx="4">
                  <c:v>83</c:v>
                </c:pt>
                <c:pt idx="5">
                  <c:v>75</c:v>
                </c:pt>
                <c:pt idx="6">
                  <c:v>56</c:v>
                </c:pt>
                <c:pt idx="7">
                  <c:v>40</c:v>
                </c:pt>
                <c:pt idx="8">
                  <c:v>36</c:v>
                </c:pt>
                <c:pt idx="9">
                  <c:v>28</c:v>
                </c:pt>
                <c:pt idx="10">
                  <c:v>22</c:v>
                </c:pt>
                <c:pt idx="11">
                  <c:v>16</c:v>
                </c:pt>
                <c:pt idx="12">
                  <c:v>15</c:v>
                </c:pt>
                <c:pt idx="13">
                  <c:v>14</c:v>
                </c:pt>
                <c:pt idx="14">
                  <c:v>13</c:v>
                </c:pt>
                <c:pt idx="15">
                  <c:v>13</c:v>
                </c:pt>
                <c:pt idx="16">
                  <c:v>12</c:v>
                </c:pt>
                <c:pt idx="17">
                  <c:v>7</c:v>
                </c:pt>
                <c:pt idx="18">
                  <c:v>7</c:v>
                </c:pt>
                <c:pt idx="19">
                  <c:v>5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</c:ser>
        <c:shape val="pyramid"/>
        <c:axId val="50104192"/>
        <c:axId val="50105728"/>
        <c:axId val="0"/>
      </c:bar3DChart>
      <c:catAx>
        <c:axId val="50104192"/>
        <c:scaling>
          <c:orientation val="minMax"/>
        </c:scaling>
        <c:axPos val="b"/>
        <c:tickLblPos val="nextTo"/>
        <c:crossAx val="50105728"/>
        <c:crosses val="autoZero"/>
        <c:auto val="1"/>
        <c:lblAlgn val="ctr"/>
        <c:lblOffset val="100"/>
      </c:catAx>
      <c:valAx>
        <c:axId val="50105728"/>
        <c:scaling>
          <c:orientation val="minMax"/>
        </c:scaling>
        <c:axPos val="l"/>
        <c:majorGridlines/>
        <c:numFmt formatCode="General" sourceLinked="1"/>
        <c:tickLblPos val="nextTo"/>
        <c:crossAx val="50104192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Динаміка зміни кількості учасників Всеукраїнського фізичного конкурсу "Левеня у 2018 р. в порівнянні до 2017 р.</a:t>
            </a:r>
          </a:p>
        </c:rich>
      </c:tx>
      <c:layout>
        <c:manualLayout>
          <c:xMode val="edge"/>
          <c:yMode val="edge"/>
          <c:x val="0.17855905511811024"/>
          <c:y val="3.2151190115243929E-2"/>
        </c:manualLayout>
      </c:layout>
    </c:title>
    <c:plotArea>
      <c:layout>
        <c:manualLayout>
          <c:layoutTarget val="inner"/>
          <c:xMode val="edge"/>
          <c:yMode val="edge"/>
          <c:x val="7.7035809835376307E-2"/>
          <c:y val="8.9986472430165942E-2"/>
          <c:w val="0.93742479720899163"/>
          <c:h val="0.85810594130279172"/>
        </c:manualLayout>
      </c:layout>
      <c:lineChart>
        <c:grouping val="standard"/>
        <c:ser>
          <c:idx val="0"/>
          <c:order val="0"/>
          <c:tx>
            <c:strRef>
              <c:f>'97...'!$D$42</c:f>
              <c:strCache>
                <c:ptCount val="1"/>
                <c:pt idx="0">
                  <c:v>2018-2017</c:v>
                </c:pt>
              </c:strCache>
            </c:strRef>
          </c:tx>
          <c:spPr>
            <a:ln w="53975">
              <a:solidFill>
                <a:srgbClr val="C00000"/>
              </a:solidFill>
            </a:ln>
          </c:spPr>
          <c:dLbls>
            <c:dLbl>
              <c:idx val="12"/>
              <c:layout>
                <c:manualLayout>
                  <c:x val="1.8832391713747676E-3"/>
                  <c:y val="-1.5151515151515221E-2"/>
                </c:manualLayout>
              </c:layout>
              <c:dLblPos val="t"/>
              <c:showVal val="1"/>
            </c:dLbl>
            <c:dLbl>
              <c:idx val="13"/>
              <c:layout>
                <c:manualLayout>
                  <c:x val="0"/>
                  <c:y val="-1.5151515151515173E-2"/>
                </c:manualLayout>
              </c:layout>
              <c:dLblPos val="t"/>
              <c:showVal val="1"/>
            </c:dLbl>
            <c:dLbl>
              <c:idx val="14"/>
              <c:layout>
                <c:manualLayout>
                  <c:x val="3.7611912666901514E-3"/>
                  <c:y val="-7.1849827806431829E-2"/>
                </c:manualLayout>
              </c:layout>
              <c:dLblPos val="t"/>
              <c:showVal val="1"/>
            </c:dLbl>
            <c:dLbl>
              <c:idx val="15"/>
              <c:layout>
                <c:manualLayout>
                  <c:x val="1.8779339946125503E-3"/>
                  <c:y val="-9.2477054331247602E-2"/>
                </c:manualLayout>
              </c:layout>
              <c:dLblPos val="t"/>
              <c:showVal val="1"/>
            </c:dLbl>
            <c:dLbl>
              <c:idx val="16"/>
              <c:layout>
                <c:manualLayout>
                  <c:x val="-8.0474607616126834E-17"/>
                  <c:y val="-9.3457943925233974E-2"/>
                </c:manualLayout>
              </c:layout>
              <c:dLblPos val="t"/>
              <c:showVal val="1"/>
            </c:dLbl>
            <c:dLbl>
              <c:idx val="17"/>
              <c:layout>
                <c:manualLayout>
                  <c:x val="-1.0973936899862841E-3"/>
                  <c:y val="-0.1060606060606062"/>
                </c:manualLayout>
              </c:layout>
              <c:dLblPos val="t"/>
              <c:showVal val="1"/>
            </c:dLbl>
            <c:dLbl>
              <c:idx val="18"/>
              <c:layout>
                <c:manualLayout>
                  <c:x val="0"/>
                  <c:y val="-0.13636363636363635"/>
                </c:manualLayout>
              </c:layout>
              <c:dLblPos val="t"/>
              <c:showVal val="1"/>
            </c:dLbl>
            <c:dLbl>
              <c:idx val="19"/>
              <c:layout>
                <c:manualLayout>
                  <c:x val="0"/>
                  <c:y val="-0.20768431983385255"/>
                </c:manualLayout>
              </c:layout>
              <c:dLblPos val="t"/>
              <c:showVal val="1"/>
            </c:dLbl>
            <c:dLbl>
              <c:idx val="20"/>
              <c:layout>
                <c:manualLayout>
                  <c:x val="0"/>
                  <c:y val="-0.21515151515151518"/>
                </c:manualLayout>
              </c:layout>
              <c:dLblPos val="t"/>
              <c:showVal val="1"/>
            </c:dLbl>
            <c:dLbl>
              <c:idx val="21"/>
              <c:layout>
                <c:manualLayout>
                  <c:x val="-5.323277465043459E-6"/>
                  <c:y val="-0.30978156477873531"/>
                </c:manualLayout>
              </c:layout>
              <c:dLblPos val="t"/>
              <c:showVal val="1"/>
            </c:dLbl>
            <c:dLbl>
              <c:idx val="22"/>
              <c:layout>
                <c:manualLayout>
                  <c:x val="-1.8832572720775939E-3"/>
                  <c:y val="-0.32405568400459239"/>
                </c:manualLayout>
              </c:layout>
              <c:dLblPos val="t"/>
              <c:showVal val="1"/>
            </c:dLbl>
            <c:dLbl>
              <c:idx val="23"/>
              <c:layout>
                <c:manualLayout>
                  <c:x val="1.8779339946125503E-3"/>
                  <c:y val="-0.33373150738087998"/>
                </c:manualLayout>
              </c:layout>
              <c:dLblPos val="t"/>
              <c:showVal val="1"/>
            </c:dLbl>
            <c:dLbl>
              <c:idx val="24"/>
              <c:layout>
                <c:manualLayout>
                  <c:x val="1.377135687260236E-16"/>
                  <c:y val="-0.39043024139436472"/>
                </c:manualLayout>
              </c:layout>
              <c:dLblPos val="t"/>
              <c:showVal val="1"/>
            </c:dLbl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dLblPos val="t"/>
            <c:showVal val="1"/>
          </c:dLbls>
          <c:cat>
            <c:strRef>
              <c:f>'97...'!$A$43:$A$67</c:f>
              <c:strCache>
                <c:ptCount val="25"/>
                <c:pt idx="0">
                  <c:v>Рівненська </c:v>
                </c:pt>
                <c:pt idx="1">
                  <c:v>Донецька </c:v>
                </c:pt>
                <c:pt idx="2">
                  <c:v>Херсонська</c:v>
                </c:pt>
                <c:pt idx="3">
                  <c:v>Івано-Франківська </c:v>
                </c:pt>
                <c:pt idx="4">
                  <c:v>Сумська </c:v>
                </c:pt>
                <c:pt idx="5">
                  <c:v>Чернігівська </c:v>
                </c:pt>
                <c:pt idx="6">
                  <c:v>Луганська </c:v>
                </c:pt>
                <c:pt idx="7">
                  <c:v>Львівська </c:v>
                </c:pt>
                <c:pt idx="8">
                  <c:v>Київська </c:v>
                </c:pt>
                <c:pt idx="9">
                  <c:v>Кіровоградська </c:v>
                </c:pt>
                <c:pt idx="10">
                  <c:v>Волинська </c:v>
                </c:pt>
                <c:pt idx="11">
                  <c:v>Тернопільська </c:v>
                </c:pt>
                <c:pt idx="12">
                  <c:v>Чернівецька </c:v>
                </c:pt>
                <c:pt idx="13">
                  <c:v>Одеська </c:v>
                </c:pt>
                <c:pt idx="14">
                  <c:v>Житомирська </c:v>
                </c:pt>
                <c:pt idx="15">
                  <c:v>Закарпатська </c:v>
                </c:pt>
                <c:pt idx="16">
                  <c:v>Київ</c:v>
                </c:pt>
                <c:pt idx="17">
                  <c:v>Миколаївська </c:v>
                </c:pt>
                <c:pt idx="18">
                  <c:v>Черкаська </c:v>
                </c:pt>
                <c:pt idx="19">
                  <c:v>Харківська </c:v>
                </c:pt>
                <c:pt idx="20">
                  <c:v>Вінницька </c:v>
                </c:pt>
                <c:pt idx="21">
                  <c:v>Полтавська </c:v>
                </c:pt>
                <c:pt idx="22">
                  <c:v>Запорізька </c:v>
                </c:pt>
                <c:pt idx="23">
                  <c:v>Хмельницька </c:v>
                </c:pt>
                <c:pt idx="24">
                  <c:v>Дніпропетровська </c:v>
                </c:pt>
              </c:strCache>
            </c:strRef>
          </c:cat>
          <c:val>
            <c:numRef>
              <c:f>'97...'!$D$43:$D$67</c:f>
              <c:numCache>
                <c:formatCode>General</c:formatCode>
                <c:ptCount val="25"/>
                <c:pt idx="0">
                  <c:v>567</c:v>
                </c:pt>
                <c:pt idx="1">
                  <c:v>523</c:v>
                </c:pt>
                <c:pt idx="2">
                  <c:v>311</c:v>
                </c:pt>
                <c:pt idx="3">
                  <c:v>295</c:v>
                </c:pt>
                <c:pt idx="4">
                  <c:v>241</c:v>
                </c:pt>
                <c:pt idx="5">
                  <c:v>144</c:v>
                </c:pt>
                <c:pt idx="6">
                  <c:v>130</c:v>
                </c:pt>
                <c:pt idx="7">
                  <c:v>97</c:v>
                </c:pt>
                <c:pt idx="8">
                  <c:v>81</c:v>
                </c:pt>
                <c:pt idx="9">
                  <c:v>63</c:v>
                </c:pt>
                <c:pt idx="10">
                  <c:v>58</c:v>
                </c:pt>
                <c:pt idx="11">
                  <c:v>-8</c:v>
                </c:pt>
                <c:pt idx="12">
                  <c:v>-78</c:v>
                </c:pt>
                <c:pt idx="13">
                  <c:v>-109</c:v>
                </c:pt>
                <c:pt idx="14">
                  <c:v>-220</c:v>
                </c:pt>
                <c:pt idx="15">
                  <c:v>-252</c:v>
                </c:pt>
                <c:pt idx="16">
                  <c:v>-260</c:v>
                </c:pt>
                <c:pt idx="17">
                  <c:v>-298</c:v>
                </c:pt>
                <c:pt idx="18">
                  <c:v>-364</c:v>
                </c:pt>
                <c:pt idx="19">
                  <c:v>-510</c:v>
                </c:pt>
                <c:pt idx="20">
                  <c:v>-550</c:v>
                </c:pt>
                <c:pt idx="21">
                  <c:v>-771</c:v>
                </c:pt>
                <c:pt idx="22">
                  <c:v>-783</c:v>
                </c:pt>
                <c:pt idx="23">
                  <c:v>-819</c:v>
                </c:pt>
                <c:pt idx="24">
                  <c:v>-943</c:v>
                </c:pt>
              </c:numCache>
            </c:numRef>
          </c:val>
        </c:ser>
        <c:marker val="1"/>
        <c:axId val="51060096"/>
        <c:axId val="51065984"/>
      </c:lineChart>
      <c:catAx>
        <c:axId val="51060096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uk-UA"/>
          </a:p>
        </c:txPr>
        <c:crossAx val="51065984"/>
        <c:crosses val="autoZero"/>
        <c:auto val="1"/>
        <c:lblAlgn val="ctr"/>
        <c:lblOffset val="100"/>
      </c:catAx>
      <c:valAx>
        <c:axId val="51065984"/>
        <c:scaling>
          <c:orientation val="minMax"/>
        </c:scaling>
        <c:axPos val="l"/>
        <c:majorGridlines/>
        <c:numFmt formatCode="General" sourceLinked="1"/>
        <c:tickLblPos val="nextTo"/>
        <c:crossAx val="51060096"/>
        <c:crosses val="autoZero"/>
        <c:crossBetween val="between"/>
      </c:valAx>
      <c:spPr>
        <a:ln w="3175"/>
      </c:spPr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Покласна кількість учасників Всеукраїнського фізичного конкурсу "Левеня-2018" в Україні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'ді кі'!$B$3</c:f>
              <c:strCache>
                <c:ptCount val="1"/>
                <c:pt idx="0">
                  <c:v>Україна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1"/>
              </a:solidFill>
            </a:ln>
          </c:spPr>
          <c:dLbls>
            <c:showVal val="1"/>
          </c:dLbls>
          <c:cat>
            <c:strRef>
              <c:f>'ді кі'!$C$2:$J$2</c:f>
              <c:strCache>
                <c:ptCount val="8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9ф</c:v>
                </c:pt>
                <c:pt idx="6">
                  <c:v>10ф</c:v>
                </c:pt>
                <c:pt idx="7">
                  <c:v>11ф</c:v>
                </c:pt>
              </c:strCache>
            </c:strRef>
          </c:cat>
          <c:val>
            <c:numRef>
              <c:f>'ді кі'!$C$3:$J$3</c:f>
              <c:numCache>
                <c:formatCode>General</c:formatCode>
                <c:ptCount val="8"/>
                <c:pt idx="0">
                  <c:v>20899</c:v>
                </c:pt>
                <c:pt idx="1">
                  <c:v>20515</c:v>
                </c:pt>
                <c:pt idx="2">
                  <c:v>21613</c:v>
                </c:pt>
                <c:pt idx="3">
                  <c:v>12390</c:v>
                </c:pt>
                <c:pt idx="4">
                  <c:v>9153</c:v>
                </c:pt>
                <c:pt idx="5">
                  <c:v>0</c:v>
                </c:pt>
                <c:pt idx="6">
                  <c:v>622</c:v>
                </c:pt>
                <c:pt idx="7">
                  <c:v>516</c:v>
                </c:pt>
              </c:numCache>
            </c:numRef>
          </c:val>
        </c:ser>
        <c:shape val="box"/>
        <c:axId val="51095040"/>
        <c:axId val="51096576"/>
        <c:axId val="0"/>
      </c:bar3DChart>
      <c:catAx>
        <c:axId val="51095040"/>
        <c:scaling>
          <c:orientation val="minMax"/>
        </c:scaling>
        <c:axPos val="b"/>
        <c:tickLblPos val="nextTo"/>
        <c:crossAx val="51096576"/>
        <c:crosses val="autoZero"/>
        <c:auto val="1"/>
        <c:lblAlgn val="ctr"/>
        <c:lblOffset val="100"/>
      </c:catAx>
      <c:valAx>
        <c:axId val="51096576"/>
        <c:scaling>
          <c:orientation val="minMax"/>
        </c:scaling>
        <c:axPos val="l"/>
        <c:majorGridlines/>
        <c:numFmt formatCode="General" sourceLinked="1"/>
        <c:tickLblPos val="nextTo"/>
        <c:crossAx val="51095040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Кількість  учнів ЗНЗ у регіонах України у 2017/2018 н.р. </a:t>
            </a:r>
          </a:p>
        </c:rich>
      </c:tx>
      <c:layout>
        <c:manualLayout>
          <c:xMode val="edge"/>
          <c:yMode val="edge"/>
          <c:x val="0.20257285679930631"/>
          <c:y val="2.9629633950077849E-2"/>
        </c:manualLayout>
      </c:layout>
    </c:title>
    <c:plotArea>
      <c:layout>
        <c:manualLayout>
          <c:layoutTarget val="inner"/>
          <c:xMode val="edge"/>
          <c:yMode val="edge"/>
          <c:x val="0.11085292113439638"/>
          <c:y val="9.1092605875270669E-2"/>
          <c:w val="0.88914707886560351"/>
          <c:h val="0.56786272497269219"/>
        </c:manualLayout>
      </c:layout>
      <c:barChart>
        <c:barDir val="col"/>
        <c:grouping val="clustered"/>
        <c:ser>
          <c:idx val="0"/>
          <c:order val="0"/>
          <c:tx>
            <c:strRef>
              <c:f>'ЗНЗ ді'!$B$3</c:f>
              <c:strCache>
                <c:ptCount val="1"/>
                <c:pt idx="0">
                  <c:v>Разом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'ЗНЗ ді'!$A$4:$A$28</c:f>
              <c:strCache>
                <c:ptCount val="25"/>
                <c:pt idx="0">
                  <c:v>Дніпропетровська</c:v>
                </c:pt>
                <c:pt idx="1">
                  <c:v>м. Київ</c:v>
                </c:pt>
                <c:pt idx="2">
                  <c:v>Львівська</c:v>
                </c:pt>
                <c:pt idx="3">
                  <c:v>Одеська</c:v>
                </c:pt>
                <c:pt idx="4">
                  <c:v>Харківська</c:v>
                </c:pt>
                <c:pt idx="5">
                  <c:v>Київська</c:v>
                </c:pt>
                <c:pt idx="6">
                  <c:v>Закарпатська</c:v>
                </c:pt>
                <c:pt idx="7">
                  <c:v>Запорізька</c:v>
                </c:pt>
                <c:pt idx="8">
                  <c:v>Вінницька</c:v>
                </c:pt>
                <c:pt idx="9">
                  <c:v>Донецька</c:v>
                </c:pt>
                <c:pt idx="10">
                  <c:v>Рівненська</c:v>
                </c:pt>
                <c:pt idx="11">
                  <c:v>Івано-Франківська</c:v>
                </c:pt>
                <c:pt idx="12">
                  <c:v>Волинська</c:v>
                </c:pt>
                <c:pt idx="13">
                  <c:v>Житомирська</c:v>
                </c:pt>
                <c:pt idx="14">
                  <c:v>Хмельницька</c:v>
                </c:pt>
                <c:pt idx="15">
                  <c:v>Полтавська</c:v>
                </c:pt>
                <c:pt idx="16">
                  <c:v>Черкаська</c:v>
                </c:pt>
                <c:pt idx="17">
                  <c:v>Миколаївська</c:v>
                </c:pt>
                <c:pt idx="18">
                  <c:v>Тернопільська</c:v>
                </c:pt>
                <c:pt idx="19">
                  <c:v>Херсонська</c:v>
                </c:pt>
                <c:pt idx="20">
                  <c:v>Чернівецька</c:v>
                </c:pt>
                <c:pt idx="21">
                  <c:v>Сумська</c:v>
                </c:pt>
                <c:pt idx="22">
                  <c:v>Чернігівська</c:v>
                </c:pt>
                <c:pt idx="23">
                  <c:v>Кіровоградська</c:v>
                </c:pt>
                <c:pt idx="24">
                  <c:v>Луганська</c:v>
                </c:pt>
              </c:strCache>
            </c:strRef>
          </c:cat>
          <c:val>
            <c:numRef>
              <c:f>'ЗНЗ ді'!$B$4:$B$28</c:f>
              <c:numCache>
                <c:formatCode>#,##0</c:formatCode>
                <c:ptCount val="25"/>
                <c:pt idx="0">
                  <c:v>313391</c:v>
                </c:pt>
                <c:pt idx="1">
                  <c:v>280409</c:v>
                </c:pt>
                <c:pt idx="2">
                  <c:v>266039</c:v>
                </c:pt>
                <c:pt idx="3">
                  <c:v>249943</c:v>
                </c:pt>
                <c:pt idx="4">
                  <c:v>234617</c:v>
                </c:pt>
                <c:pt idx="5">
                  <c:v>198411</c:v>
                </c:pt>
                <c:pt idx="6">
                  <c:v>158963</c:v>
                </c:pt>
                <c:pt idx="7">
                  <c:v>157498</c:v>
                </c:pt>
                <c:pt idx="8">
                  <c:v>155429</c:v>
                </c:pt>
                <c:pt idx="9">
                  <c:v>154034</c:v>
                </c:pt>
                <c:pt idx="10">
                  <c:v>151368</c:v>
                </c:pt>
                <c:pt idx="11">
                  <c:v>149180</c:v>
                </c:pt>
                <c:pt idx="12">
                  <c:v>131624</c:v>
                </c:pt>
                <c:pt idx="13">
                  <c:v>129796</c:v>
                </c:pt>
                <c:pt idx="14">
                  <c:v>129462</c:v>
                </c:pt>
                <c:pt idx="15">
                  <c:v>128470</c:v>
                </c:pt>
                <c:pt idx="16">
                  <c:v>110992</c:v>
                </c:pt>
                <c:pt idx="17">
                  <c:v>110145</c:v>
                </c:pt>
                <c:pt idx="18">
                  <c:v>106015</c:v>
                </c:pt>
                <c:pt idx="19">
                  <c:v>105100</c:v>
                </c:pt>
                <c:pt idx="20">
                  <c:v>99026</c:v>
                </c:pt>
                <c:pt idx="21">
                  <c:v>92556</c:v>
                </c:pt>
                <c:pt idx="22">
                  <c:v>92407</c:v>
                </c:pt>
                <c:pt idx="23">
                  <c:v>90819</c:v>
                </c:pt>
                <c:pt idx="24">
                  <c:v>52500</c:v>
                </c:pt>
              </c:numCache>
            </c:numRef>
          </c:val>
        </c:ser>
        <c:axId val="51006848"/>
        <c:axId val="51020928"/>
      </c:barChart>
      <c:catAx>
        <c:axId val="51006848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uk-UA"/>
          </a:p>
        </c:txPr>
        <c:crossAx val="51020928"/>
        <c:crosses val="autoZero"/>
        <c:auto val="1"/>
        <c:lblAlgn val="ctr"/>
        <c:lblOffset val="100"/>
        <c:tickLblSkip val="1"/>
      </c:catAx>
      <c:valAx>
        <c:axId val="51020928"/>
        <c:scaling>
          <c:orientation val="minMax"/>
        </c:scaling>
        <c:axPos val="l"/>
        <c:majorGridlines/>
        <c:numFmt formatCode="#,##0" sourceLinked="1"/>
        <c:tickLblPos val="nextTo"/>
        <c:crossAx val="51006848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 dirty="0" err="1"/>
              <a:t>Покласна</a:t>
            </a:r>
            <a:r>
              <a:rPr lang="uk-UA" dirty="0"/>
              <a:t>  мережа учнів ЗНЗ  України у 2017/2018 н.р</a:t>
            </a:r>
            <a:r>
              <a:rPr lang="uk-UA" dirty="0" smtClean="0"/>
              <a:t>.</a:t>
            </a:r>
          </a:p>
          <a:p>
            <a:pPr>
              <a:defRPr/>
            </a:pPr>
            <a:endParaRPr lang="uk-UA" dirty="0"/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'ЗНЗ ді'!$D$4</c:f>
              <c:strCache>
                <c:ptCount val="1"/>
                <c:pt idx="0">
                  <c:v>В Україні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/>
              </a:solidFill>
            </a:ln>
          </c:spPr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'ЗНЗ ді'!$E$3:$O$3</c:f>
              <c:strCach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strCache>
            </c:strRef>
          </c:cat>
          <c:val>
            <c:numRef>
              <c:f>'ЗНЗ ді'!$E$4:$O$4</c:f>
              <c:numCache>
                <c:formatCode>#,##0</c:formatCode>
                <c:ptCount val="11"/>
                <c:pt idx="0">
                  <c:v>424679</c:v>
                </c:pt>
                <c:pt idx="1">
                  <c:v>422193</c:v>
                </c:pt>
                <c:pt idx="2">
                  <c:v>428932</c:v>
                </c:pt>
                <c:pt idx="3">
                  <c:v>400746</c:v>
                </c:pt>
                <c:pt idx="4">
                  <c:v>385011</c:v>
                </c:pt>
                <c:pt idx="5">
                  <c:v>368348</c:v>
                </c:pt>
                <c:pt idx="6">
                  <c:v>345712</c:v>
                </c:pt>
                <c:pt idx="7">
                  <c:v>351262</c:v>
                </c:pt>
                <c:pt idx="8">
                  <c:v>343347</c:v>
                </c:pt>
                <c:pt idx="9">
                  <c:v>193097</c:v>
                </c:pt>
                <c:pt idx="10">
                  <c:v>184867</c:v>
                </c:pt>
              </c:numCache>
            </c:numRef>
          </c:val>
        </c:ser>
        <c:shape val="box"/>
        <c:axId val="51381760"/>
        <c:axId val="51383296"/>
        <c:axId val="0"/>
      </c:bar3DChart>
      <c:catAx>
        <c:axId val="51381760"/>
        <c:scaling>
          <c:orientation val="minMax"/>
        </c:scaling>
        <c:axPos val="b"/>
        <c:tickLblPos val="nextTo"/>
        <c:crossAx val="51383296"/>
        <c:crosses val="autoZero"/>
        <c:auto val="1"/>
        <c:lblAlgn val="ctr"/>
        <c:lblOffset val="100"/>
      </c:catAx>
      <c:valAx>
        <c:axId val="51383296"/>
        <c:scaling>
          <c:orientation val="minMax"/>
        </c:scaling>
        <c:axPos val="l"/>
        <c:majorGridlines/>
        <c:numFmt formatCode="#,##0" sourceLinked="1"/>
        <c:tickLblPos val="nextTo"/>
        <c:crossAx val="51381760"/>
        <c:crosses val="autoZero"/>
        <c:crossBetween val="between"/>
      </c:valAx>
    </c:plotArea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/>
            </a:pPr>
            <a:r>
              <a:rPr lang="uk-UA"/>
              <a:t>Частка учнів у міських та сільських ЗНЗ регіонів України у 2017/2018 н.р.</a:t>
            </a:r>
          </a:p>
        </c:rich>
      </c:tx>
    </c:title>
    <c:view3D>
      <c:rAngAx val="1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'ЗНЗ ді'!$B$63</c:f>
              <c:strCache>
                <c:ptCount val="1"/>
                <c:pt idx="0">
                  <c:v>Частка учнів у міських ЗНЗ</c:v>
                </c:pt>
              </c:strCache>
            </c:strRef>
          </c:tx>
          <c:spPr>
            <a:solidFill>
              <a:srgbClr val="00B0F0"/>
            </a:solidFill>
          </c:spPr>
          <c:dPt>
            <c:idx val="10"/>
            <c:spPr>
              <a:solidFill>
                <a:srgbClr val="0070C0"/>
              </a:solidFill>
            </c:spPr>
          </c:dPt>
          <c:dPt>
            <c:idx val="14"/>
            <c:spPr>
              <a:solidFill>
                <a:srgbClr val="0070C0"/>
              </a:solidFill>
            </c:spPr>
          </c:dPt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'ЗНЗ ді'!$A$64:$A$89</c:f>
              <c:strCache>
                <c:ptCount val="26"/>
                <c:pt idx="0">
                  <c:v>м. Київ</c:v>
                </c:pt>
                <c:pt idx="1">
                  <c:v>Донецька</c:v>
                </c:pt>
                <c:pt idx="2">
                  <c:v>Дніпропетровська</c:v>
                </c:pt>
                <c:pt idx="3">
                  <c:v>Харківська</c:v>
                </c:pt>
                <c:pt idx="4">
                  <c:v>Запорізька</c:v>
                </c:pt>
                <c:pt idx="5">
                  <c:v>Сумська</c:v>
                </c:pt>
                <c:pt idx="6">
                  <c:v>Луганська</c:v>
                </c:pt>
                <c:pt idx="7">
                  <c:v>Чернігівська</c:v>
                </c:pt>
                <c:pt idx="8">
                  <c:v>Кіровоградська</c:v>
                </c:pt>
                <c:pt idx="9">
                  <c:v>Миколаївська</c:v>
                </c:pt>
                <c:pt idx="10">
                  <c:v>В Україні</c:v>
                </c:pt>
                <c:pt idx="11">
                  <c:v>Полтавська</c:v>
                </c:pt>
                <c:pt idx="12">
                  <c:v>Одеська</c:v>
                </c:pt>
                <c:pt idx="13">
                  <c:v>Хмельницька</c:v>
                </c:pt>
                <c:pt idx="14">
                  <c:v>Львівська</c:v>
                </c:pt>
                <c:pt idx="15">
                  <c:v>Житомирська</c:v>
                </c:pt>
                <c:pt idx="16">
                  <c:v>Київська</c:v>
                </c:pt>
                <c:pt idx="17">
                  <c:v>Херсонська</c:v>
                </c:pt>
                <c:pt idx="18">
                  <c:v>Черкаська</c:v>
                </c:pt>
                <c:pt idx="19">
                  <c:v>Вінницька</c:v>
                </c:pt>
                <c:pt idx="20">
                  <c:v>Тернопільська</c:v>
                </c:pt>
                <c:pt idx="21">
                  <c:v>Волинська</c:v>
                </c:pt>
                <c:pt idx="22">
                  <c:v>Івано-Франківська</c:v>
                </c:pt>
                <c:pt idx="23">
                  <c:v>Рівненська</c:v>
                </c:pt>
                <c:pt idx="24">
                  <c:v>Чернівецька</c:v>
                </c:pt>
                <c:pt idx="25">
                  <c:v>Закарпатська</c:v>
                </c:pt>
              </c:strCache>
            </c:strRef>
          </c:cat>
          <c:val>
            <c:numRef>
              <c:f>'ЗНЗ ді'!$B$64:$B$89</c:f>
              <c:numCache>
                <c:formatCode>0.0</c:formatCode>
                <c:ptCount val="26"/>
                <c:pt idx="0">
                  <c:v>100</c:v>
                </c:pt>
                <c:pt idx="1">
                  <c:v>87.343703338223989</c:v>
                </c:pt>
                <c:pt idx="2">
                  <c:v>86.464512382295595</c:v>
                </c:pt>
                <c:pt idx="3">
                  <c:v>85.272166978522449</c:v>
                </c:pt>
                <c:pt idx="4">
                  <c:v>78.980685469021822</c:v>
                </c:pt>
                <c:pt idx="5">
                  <c:v>76.98366394399099</c:v>
                </c:pt>
                <c:pt idx="6">
                  <c:v>76.468571428571408</c:v>
                </c:pt>
                <c:pt idx="7">
                  <c:v>72.821323059941363</c:v>
                </c:pt>
                <c:pt idx="8">
                  <c:v>70.724187669980964</c:v>
                </c:pt>
                <c:pt idx="9">
                  <c:v>69.769848835625339</c:v>
                </c:pt>
                <c:pt idx="10">
                  <c:v>69.665432667895558</c:v>
                </c:pt>
                <c:pt idx="11">
                  <c:v>69.237954386238329</c:v>
                </c:pt>
                <c:pt idx="12">
                  <c:v>67.711838299132197</c:v>
                </c:pt>
                <c:pt idx="13">
                  <c:v>66.970230646830728</c:v>
                </c:pt>
                <c:pt idx="14">
                  <c:v>66.245550464405596</c:v>
                </c:pt>
                <c:pt idx="15">
                  <c:v>66.201577860642857</c:v>
                </c:pt>
                <c:pt idx="16">
                  <c:v>66.165182373960675</c:v>
                </c:pt>
                <c:pt idx="17">
                  <c:v>65.467174119885811</c:v>
                </c:pt>
                <c:pt idx="18">
                  <c:v>63.854151650569278</c:v>
                </c:pt>
                <c:pt idx="19">
                  <c:v>59.414266320956834</c:v>
                </c:pt>
                <c:pt idx="20">
                  <c:v>53.881054567749544</c:v>
                </c:pt>
                <c:pt idx="21">
                  <c:v>53.655868230717807</c:v>
                </c:pt>
                <c:pt idx="22">
                  <c:v>48.644590427671254</c:v>
                </c:pt>
                <c:pt idx="23">
                  <c:v>46.373738174515111</c:v>
                </c:pt>
                <c:pt idx="24">
                  <c:v>43.766283602286244</c:v>
                </c:pt>
                <c:pt idx="25">
                  <c:v>41.835521473550394</c:v>
                </c:pt>
              </c:numCache>
            </c:numRef>
          </c:val>
        </c:ser>
        <c:ser>
          <c:idx val="1"/>
          <c:order val="1"/>
          <c:tx>
            <c:strRef>
              <c:f>'ЗНЗ ді'!$C$63</c:f>
              <c:strCache>
                <c:ptCount val="1"/>
                <c:pt idx="0">
                  <c:v>Частка учнів у сільських ЗНЗ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Val val="1"/>
          </c:dLbls>
          <c:cat>
            <c:strRef>
              <c:f>'ЗНЗ ді'!$A$64:$A$89</c:f>
              <c:strCache>
                <c:ptCount val="26"/>
                <c:pt idx="0">
                  <c:v>м. Київ</c:v>
                </c:pt>
                <c:pt idx="1">
                  <c:v>Донецька</c:v>
                </c:pt>
                <c:pt idx="2">
                  <c:v>Дніпропетровська</c:v>
                </c:pt>
                <c:pt idx="3">
                  <c:v>Харківська</c:v>
                </c:pt>
                <c:pt idx="4">
                  <c:v>Запорізька</c:v>
                </c:pt>
                <c:pt idx="5">
                  <c:v>Сумська</c:v>
                </c:pt>
                <c:pt idx="6">
                  <c:v>Луганська</c:v>
                </c:pt>
                <c:pt idx="7">
                  <c:v>Чернігівська</c:v>
                </c:pt>
                <c:pt idx="8">
                  <c:v>Кіровоградська</c:v>
                </c:pt>
                <c:pt idx="9">
                  <c:v>Миколаївська</c:v>
                </c:pt>
                <c:pt idx="10">
                  <c:v>В Україні</c:v>
                </c:pt>
                <c:pt idx="11">
                  <c:v>Полтавська</c:v>
                </c:pt>
                <c:pt idx="12">
                  <c:v>Одеська</c:v>
                </c:pt>
                <c:pt idx="13">
                  <c:v>Хмельницька</c:v>
                </c:pt>
                <c:pt idx="14">
                  <c:v>Львівська</c:v>
                </c:pt>
                <c:pt idx="15">
                  <c:v>Житомирська</c:v>
                </c:pt>
                <c:pt idx="16">
                  <c:v>Київська</c:v>
                </c:pt>
                <c:pt idx="17">
                  <c:v>Херсонська</c:v>
                </c:pt>
                <c:pt idx="18">
                  <c:v>Черкаська</c:v>
                </c:pt>
                <c:pt idx="19">
                  <c:v>Вінницька</c:v>
                </c:pt>
                <c:pt idx="20">
                  <c:v>Тернопільська</c:v>
                </c:pt>
                <c:pt idx="21">
                  <c:v>Волинська</c:v>
                </c:pt>
                <c:pt idx="22">
                  <c:v>Івано-Франківська</c:v>
                </c:pt>
                <c:pt idx="23">
                  <c:v>Рівненська</c:v>
                </c:pt>
                <c:pt idx="24">
                  <c:v>Чернівецька</c:v>
                </c:pt>
                <c:pt idx="25">
                  <c:v>Закарпатська</c:v>
                </c:pt>
              </c:strCache>
            </c:strRef>
          </c:cat>
          <c:val>
            <c:numRef>
              <c:f>'ЗНЗ ді'!$C$64:$C$89</c:f>
              <c:numCache>
                <c:formatCode>0.0</c:formatCode>
                <c:ptCount val="26"/>
                <c:pt idx="0">
                  <c:v>0</c:v>
                </c:pt>
                <c:pt idx="1">
                  <c:v>12.65629666177597</c:v>
                </c:pt>
                <c:pt idx="2">
                  <c:v>13.535487617704462</c:v>
                </c:pt>
                <c:pt idx="3">
                  <c:v>14.727833021477519</c:v>
                </c:pt>
                <c:pt idx="4">
                  <c:v>21.019314530978129</c:v>
                </c:pt>
                <c:pt idx="5">
                  <c:v>23.016336056009326</c:v>
                </c:pt>
                <c:pt idx="6">
                  <c:v>23.531428571428574</c:v>
                </c:pt>
                <c:pt idx="7">
                  <c:v>27.178676940058654</c:v>
                </c:pt>
                <c:pt idx="8">
                  <c:v>29.275812330019029</c:v>
                </c:pt>
                <c:pt idx="9">
                  <c:v>30.230151164374234</c:v>
                </c:pt>
                <c:pt idx="10">
                  <c:v>30.334567332104356</c:v>
                </c:pt>
                <c:pt idx="11">
                  <c:v>30.762045613761835</c:v>
                </c:pt>
                <c:pt idx="12">
                  <c:v>32.288161700867803</c:v>
                </c:pt>
                <c:pt idx="13">
                  <c:v>33.029769353169272</c:v>
                </c:pt>
                <c:pt idx="14">
                  <c:v>33.754449535594233</c:v>
                </c:pt>
                <c:pt idx="15">
                  <c:v>33.798422139357271</c:v>
                </c:pt>
                <c:pt idx="16">
                  <c:v>33.834817626038877</c:v>
                </c:pt>
                <c:pt idx="17">
                  <c:v>34.532825880114181</c:v>
                </c:pt>
                <c:pt idx="18">
                  <c:v>36.145848349430587</c:v>
                </c:pt>
                <c:pt idx="19">
                  <c:v>40.585733679043145</c:v>
                </c:pt>
                <c:pt idx="20">
                  <c:v>46.11894543225015</c:v>
                </c:pt>
                <c:pt idx="21">
                  <c:v>46.344131769281965</c:v>
                </c:pt>
                <c:pt idx="22">
                  <c:v>51.355409572328725</c:v>
                </c:pt>
                <c:pt idx="23">
                  <c:v>53.62626182548491</c:v>
                </c:pt>
                <c:pt idx="24">
                  <c:v>56.233716397713813</c:v>
                </c:pt>
                <c:pt idx="25">
                  <c:v>58.16447852644955</c:v>
                </c:pt>
              </c:numCache>
            </c:numRef>
          </c:val>
        </c:ser>
        <c:gapWidth val="55"/>
        <c:gapDepth val="55"/>
        <c:shape val="cylinder"/>
        <c:axId val="51414528"/>
        <c:axId val="51416064"/>
        <c:axId val="0"/>
      </c:bar3DChart>
      <c:catAx>
        <c:axId val="51414528"/>
        <c:scaling>
          <c:orientation val="minMax"/>
        </c:scaling>
        <c:axPos val="b"/>
        <c:majorTickMark val="none"/>
        <c:tickLblPos val="nextTo"/>
        <c:crossAx val="51416064"/>
        <c:crosses val="autoZero"/>
        <c:auto val="1"/>
        <c:lblAlgn val="ctr"/>
        <c:lblOffset val="100"/>
      </c:catAx>
      <c:valAx>
        <c:axId val="51416064"/>
        <c:scaling>
          <c:orientation val="minMax"/>
        </c:scaling>
        <c:axPos val="l"/>
        <c:majorGridlines/>
        <c:numFmt formatCode="0%" sourceLinked="1"/>
        <c:majorTickMark val="none"/>
        <c:tickLblPos val="nextTo"/>
        <c:crossAx val="51414528"/>
        <c:crosses val="autoZero"/>
        <c:crossBetween val="between"/>
      </c:valAx>
    </c:plotArea>
    <c:legend>
      <c:legendPos val="t"/>
    </c:legend>
    <c:plotVisOnly val="1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uk-UA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E427-CB50-41F7-B39F-63AC75A7D81A}" type="datetimeFigureOut">
              <a:rPr lang="ru-RU" smtClean="0"/>
              <a:pPr/>
              <a:t>03.07.2018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DA06F-9D15-4E5A-9558-5920875C46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0" y="47624"/>
            <a:ext cx="9144000" cy="68103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ВСЕУКРАЇНСЬКИЙ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ФІЗИЧНИЙ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КОНКУРС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"ЛЕВЕНЯ-2018"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В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УКРАЇНІ</a:t>
            </a:r>
            <a:endParaRPr lang="ru-RU" sz="3600" kern="10" spc="0" dirty="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3999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142852"/>
          <a:ext cx="9144000" cy="6715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іаграма 2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 descr="Белый мрамор"/>
          <p:cNvSpPr>
            <a:spLocks noChangeArrowheads="1" noChangeShapeType="1" noTextEdit="1"/>
          </p:cNvSpPr>
          <p:nvPr/>
        </p:nvSpPr>
        <p:spPr bwMode="auto">
          <a:xfrm>
            <a:off x="214282" y="214290"/>
            <a:ext cx="8572559" cy="621510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rtl="0"/>
            <a:r>
              <a:rPr lang="ru-RU" sz="3600" kern="10" spc="0" dirty="0" err="1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/>
                <a:latin typeface="Arial Black"/>
              </a:rPr>
              <a:t>Варіанти</a:t>
            </a:r>
            <a:r>
              <a:rPr lang="ru-RU" sz="3600" kern="10" spc="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/>
                <a:latin typeface="Arial Black"/>
              </a:rPr>
              <a:t> </a:t>
            </a:r>
            <a:r>
              <a:rPr lang="ru-RU" sz="3600" kern="10" spc="0" dirty="0" err="1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/>
                <a:latin typeface="Arial Black"/>
              </a:rPr>
              <a:t>відповідей</a:t>
            </a:r>
            <a:endParaRPr lang="ru-RU" sz="3600" kern="10" spc="0" dirty="0" smtClean="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/>
              <a:latin typeface="Arial Black"/>
            </a:endParaRPr>
          </a:p>
          <a:p>
            <a:pPr algn="ctr" rtl="0"/>
            <a:r>
              <a:rPr lang="ru-RU" sz="3600" kern="10" spc="0" dirty="0" err="1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/>
                <a:latin typeface="Arial Black"/>
              </a:rPr>
              <a:t>Всеукраїнського</a:t>
            </a:r>
            <a:endParaRPr lang="ru-RU" sz="3600" kern="10" spc="0" dirty="0" smtClean="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/>
              <a:latin typeface="Arial Black"/>
            </a:endParaRPr>
          </a:p>
          <a:p>
            <a:pPr algn="ctr" rtl="0"/>
            <a:r>
              <a:rPr lang="ru-RU" sz="3600" kern="10" spc="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/>
                <a:latin typeface="Arial Black"/>
              </a:rPr>
              <a:t> </a:t>
            </a:r>
            <a:r>
              <a:rPr lang="ru-RU" sz="3600" kern="10" spc="0" dirty="0" err="1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/>
                <a:latin typeface="Arial Black"/>
              </a:rPr>
              <a:t>фізичного</a:t>
            </a:r>
            <a:r>
              <a:rPr lang="ru-RU" sz="3600" kern="10" spc="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/>
                <a:latin typeface="Arial Black"/>
              </a:rPr>
              <a:t> конкурсу </a:t>
            </a:r>
          </a:p>
          <a:p>
            <a:pPr algn="ctr" rtl="0"/>
            <a:r>
              <a:rPr lang="ru-RU" sz="3600" kern="10" spc="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/>
                <a:latin typeface="Arial Black"/>
              </a:rPr>
              <a:t>"Левеня-2018"</a:t>
            </a:r>
            <a:endParaRPr lang="ru-RU" sz="3600" kern="10" spc="0" dirty="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/>
              <a:latin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Підсумки:</a:t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проведено 17 разів Всеукраїнський фізичний конкурс </a:t>
            </a:r>
            <a:r>
              <a:rPr lang="uk-UA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“Левеня”</a:t>
            </a:r>
            <a:r>
              <a:rPr lang="uk-UA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всього  конкурсах взяло участь 7 – 11 класів:</a:t>
            </a:r>
            <a:b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Україна -  1,18 млн. ,</a:t>
            </a:r>
            <a:b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Львівщина – 122 тис.</a:t>
            </a:r>
            <a:b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 2018 році всього взяло участь 7 – 11 класів:</a:t>
            </a:r>
            <a:br>
              <a:rPr lang="uk-UA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Україна -  85,7 тис. ,</a:t>
            </a:r>
            <a:br>
              <a:rPr lang="uk-UA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Львівщина – 8,9 тис.</a:t>
            </a:r>
            <a:br>
              <a:rPr lang="uk-UA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Кількість учасників в Україні  </a:t>
            </a:r>
            <a:r>
              <a:rPr lang="uk-UA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збільшилось  </a:t>
            </a:r>
            <a:r>
              <a:rPr lang="uk-UA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на:</a:t>
            </a:r>
            <a:br>
              <a:rPr lang="uk-UA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 3,8 тис. у 2016 р.; </a:t>
            </a:r>
            <a:r>
              <a:rPr lang="uk-UA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(Львівщина - +0,3 тис);</a:t>
            </a:r>
            <a:r>
              <a:rPr lang="uk-UA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 6,8 тис. у 2017 р. </a:t>
            </a:r>
            <a:r>
              <a:rPr lang="uk-UA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(Львівщина - -0,5 тис);</a:t>
            </a:r>
            <a:r>
              <a:rPr lang="uk-UA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- 3,5 тис. у 2018 р. </a:t>
            </a:r>
            <a:r>
              <a:rPr lang="uk-UA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(Львівщина - +0,1 тис).</a:t>
            </a:r>
            <a:endParaRPr lang="ru-RU" sz="32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2" y="-2"/>
          <a:ext cx="9143996" cy="6858001"/>
        </p:xfrm>
        <a:graphic>
          <a:graphicData uri="http://schemas.openxmlformats.org/drawingml/2006/table">
            <a:tbl>
              <a:tblPr/>
              <a:tblGrid>
                <a:gridCol w="1671228"/>
                <a:gridCol w="1623478"/>
                <a:gridCol w="1169858"/>
                <a:gridCol w="1169858"/>
                <a:gridCol w="1169858"/>
                <a:gridCol w="1169858"/>
                <a:gridCol w="1169858"/>
              </a:tblGrid>
              <a:tr h="101851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 err="1">
                          <a:latin typeface="Times New Roman"/>
                        </a:rPr>
                        <a:t>Відсоток</a:t>
                      </a:r>
                      <a:r>
                        <a:rPr lang="ru-RU" sz="2400" b="1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400" b="1" i="0" u="none" strike="noStrike" dirty="0" err="1">
                          <a:latin typeface="Times New Roman"/>
                        </a:rPr>
                        <a:t>правильних</a:t>
                      </a:r>
                      <a:r>
                        <a:rPr lang="ru-RU" sz="2400" b="1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400" b="1" i="0" u="none" strike="noStrike" dirty="0" err="1">
                          <a:latin typeface="Times New Roman"/>
                        </a:rPr>
                        <a:t>відповідей</a:t>
                      </a:r>
                      <a:r>
                        <a:rPr lang="ru-RU" sz="2400" b="1" i="0" u="none" strike="noStrike" dirty="0">
                          <a:latin typeface="Times New Roman"/>
                        </a:rPr>
                        <a:t> у </a:t>
                      </a:r>
                      <a:r>
                        <a:rPr lang="ru-RU" sz="2400" b="1" i="0" u="none" strike="noStrike" dirty="0" err="1">
                          <a:latin typeface="Times New Roman"/>
                        </a:rPr>
                        <a:t>Всеукраїнському</a:t>
                      </a:r>
                      <a:r>
                        <a:rPr lang="ru-RU" sz="2400" b="1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400" b="1" i="0" u="none" strike="noStrike" dirty="0" err="1">
                          <a:latin typeface="Times New Roman"/>
                        </a:rPr>
                        <a:t>фізичному</a:t>
                      </a:r>
                      <a:r>
                        <a:rPr lang="ru-RU" sz="2400" b="1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400" b="1" i="0" u="none" strike="noStrike" dirty="0" err="1">
                          <a:latin typeface="Times New Roman"/>
                        </a:rPr>
                        <a:t>конкурсі</a:t>
                      </a:r>
                      <a:r>
                        <a:rPr lang="ru-RU" sz="2400" b="1" i="0" u="none" strike="noStrike" dirty="0">
                          <a:latin typeface="Times New Roman"/>
                        </a:rPr>
                        <a:t> "Левеня-2018"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11109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latin typeface="Times New Roman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latin typeface="Times New Roman"/>
                        </a:rPr>
                        <a:t>В Україні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307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100-90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75307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90-80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75307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80-70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75307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70-60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75307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60-50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475307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50-40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307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40-30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307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30-20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307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 20-10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475307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  10-0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475307">
                <a:tc>
                  <a:txBody>
                    <a:bodyPr/>
                    <a:lstStyle/>
                    <a:p>
                      <a:pPr algn="l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Разом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2" y="2"/>
          <a:ext cx="9143997" cy="6857997"/>
        </p:xfrm>
        <a:graphic>
          <a:graphicData uri="http://schemas.openxmlformats.org/drawingml/2006/table">
            <a:tbl>
              <a:tblPr/>
              <a:tblGrid>
                <a:gridCol w="1671228"/>
                <a:gridCol w="1623479"/>
                <a:gridCol w="1169858"/>
                <a:gridCol w="1169858"/>
                <a:gridCol w="1169858"/>
                <a:gridCol w="1169858"/>
                <a:gridCol w="1169858"/>
              </a:tblGrid>
              <a:tr h="1449601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Середній</a:t>
                      </a:r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бал,</a:t>
                      </a:r>
                      <a:r>
                        <a:rPr lang="ru-RU" sz="2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400" b="1" i="0" u="none" strike="noStrike" baseline="0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отриманий</a:t>
                      </a:r>
                      <a:r>
                        <a:rPr lang="ru-RU" sz="2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400" b="1" i="0" u="none" strike="noStrike" baseline="0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учнями</a:t>
                      </a:r>
                      <a:r>
                        <a:rPr lang="ru-RU" sz="2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400" b="1" i="0" u="none" strike="noStrike" baseline="0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Всеукраїнського</a:t>
                      </a:r>
                      <a:r>
                        <a:rPr lang="ru-RU" sz="2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400" b="1" i="0" u="none" strike="noStrike" baseline="0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фізичного</a:t>
                      </a:r>
                      <a:r>
                        <a:rPr lang="ru-RU" sz="2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конкурсу «</a:t>
                      </a:r>
                      <a:r>
                        <a:rPr lang="ru-RU" sz="2400" b="1" i="0" u="none" strike="noStrike" baseline="0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Левеня</a:t>
                      </a:r>
                      <a:r>
                        <a:rPr lang="ru-RU" sz="2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772628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628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42,95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41,33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41,61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39,86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628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43,84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38,07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40,78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44,82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628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46,68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37,23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40,84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36,76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40,56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62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51,51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43,87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42,59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48,86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62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49,53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43,60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37,37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38,73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41,16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42,08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628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58,39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44,04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39,01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39,61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51,11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46,43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-1" y="-4"/>
          <a:ext cx="9144002" cy="6858008"/>
        </p:xfrm>
        <a:graphic>
          <a:graphicData uri="http://schemas.openxmlformats.org/drawingml/2006/table">
            <a:tbl>
              <a:tblPr/>
              <a:tblGrid>
                <a:gridCol w="1669775"/>
                <a:gridCol w="1622065"/>
                <a:gridCol w="1168842"/>
                <a:gridCol w="1168842"/>
                <a:gridCol w="1176794"/>
                <a:gridCol w="1168842"/>
                <a:gridCol w="1168842"/>
              </a:tblGrid>
              <a:tr h="56257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Відсоток правильних відповідей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62571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latin typeface="Times New Roman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>
                          <a:latin typeface="Times New Roman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571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100-90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571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90-80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571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80-70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571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70-60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571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60-50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571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50-40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571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40-30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516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30-20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782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 20-10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571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latin typeface="Times New Roman"/>
                        </a:rPr>
                        <a:t>  10-0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0" y="0"/>
          <a:ext cx="9144000" cy="6715152"/>
        </p:xfrm>
        <a:graphic>
          <a:graphicData uri="http://schemas.openxmlformats.org/drawingml/2006/table">
            <a:tbl>
              <a:tblPr/>
              <a:tblGrid>
                <a:gridCol w="607858"/>
                <a:gridCol w="764724"/>
                <a:gridCol w="1235322"/>
                <a:gridCol w="1235322"/>
                <a:gridCol w="1235322"/>
                <a:gridCol w="1235322"/>
                <a:gridCol w="1235322"/>
                <a:gridCol w="1594808"/>
              </a:tblGrid>
              <a:tr h="927322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Варіанти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відповідей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Всеукраїнського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фізичного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конкурсу "Левеня-2018" в </a:t>
                      </a:r>
                      <a:r>
                        <a:rPr lang="ru-RU" sz="20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Україні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(</a:t>
                      </a:r>
                      <a:r>
                        <a:rPr lang="ru-RU" sz="20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більше</a:t>
                      </a:r>
                      <a:r>
                        <a:rPr lang="ru-RU" sz="20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79%)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143749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з/п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Відсоток правильних відповідей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009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13,76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79,99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79,99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009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13,76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79,99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79,99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009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009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77,97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12,28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77,97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009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14,14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009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74,71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74,71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009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009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009">
                <a:tc>
                  <a:txBody>
                    <a:bodyPr/>
                    <a:lstStyle/>
                    <a:p>
                      <a:pPr algn="ctr" fontAlgn="b"/>
                      <a:r>
                        <a:rPr lang="uk-UA" sz="2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71,74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71,74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4" y="142843"/>
          <a:ext cx="9143995" cy="6715156"/>
        </p:xfrm>
        <a:graphic>
          <a:graphicData uri="http://schemas.openxmlformats.org/drawingml/2006/table">
            <a:tbl>
              <a:tblPr/>
              <a:tblGrid>
                <a:gridCol w="459176"/>
                <a:gridCol w="577670"/>
                <a:gridCol w="933161"/>
                <a:gridCol w="933161"/>
                <a:gridCol w="933161"/>
                <a:gridCol w="933161"/>
                <a:gridCol w="933161"/>
                <a:gridCol w="1204718"/>
                <a:gridCol w="947975"/>
                <a:gridCol w="1288651"/>
              </a:tblGrid>
              <a:tr h="1136581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Варіанти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відповідей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Всеукраїнського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фізичного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конкурсу </a:t>
                      </a:r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"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Левеня-2018" в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Україні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2000" b="1" i="0" u="none" strike="noStrike" dirty="0" err="1" smtClean="0">
                          <a:solidFill>
                            <a:srgbClr val="C00000"/>
                          </a:solidFill>
                          <a:latin typeface="Times New Roman"/>
                        </a:rPr>
                        <a:t>коефіцієнт</a:t>
                      </a:r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solidFill>
                            <a:srgbClr val="C00000"/>
                          </a:solidFill>
                          <a:latin typeface="Times New Roman"/>
                        </a:rPr>
                        <a:t>розбіжності</a:t>
                      </a:r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: </a:t>
                      </a:r>
                      <a:r>
                        <a:rPr lang="ru-RU" sz="2000" b="1" i="0" u="none" strike="noStrike" dirty="0" err="1" smtClean="0">
                          <a:solidFill>
                            <a:srgbClr val="C00000"/>
                          </a:solidFill>
                          <a:latin typeface="Times New Roman"/>
                        </a:rPr>
                        <a:t>більше</a:t>
                      </a:r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1,5 </a:t>
                      </a:r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рази; 7-8 </a:t>
                      </a:r>
                      <a:r>
                        <a:rPr lang="ru-RU" sz="2000" b="1" i="0" u="none" strike="noStrike" dirty="0" err="1" smtClean="0">
                          <a:solidFill>
                            <a:srgbClr val="C00000"/>
                          </a:solidFill>
                          <a:latin typeface="Times New Roman"/>
                        </a:rPr>
                        <a:t>класи</a:t>
                      </a:r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))</a:t>
                      </a:r>
                      <a:endParaRPr lang="ru-RU" sz="20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330359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Клас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 з/п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Відсоток правильних відповідей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Найб. непрвильна відповідь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Коефіцієнт розбіжності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6,34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17,47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73,20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2,78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0,21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17,47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73,2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4,19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7,64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6,58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60,29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18,85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18,85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60,29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15,75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18,24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32,19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28,12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5,70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15,75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32,19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25,38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49,40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25,38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49,4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23,04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41,62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23,69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8,05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23,04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41,62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53,86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53,86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9,43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35,05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26,79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26,78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9,43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35,05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3,72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20,10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58,42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21,18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0,19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0,11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21,18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58,42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33,61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17,87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35,80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17,87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33,61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33,99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7,68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36,27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36,27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11,32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27,98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46,32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27,98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46,32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5401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53,86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53,86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4" y="2"/>
          <a:ext cx="9143995" cy="6857995"/>
        </p:xfrm>
        <a:graphic>
          <a:graphicData uri="http://schemas.openxmlformats.org/drawingml/2006/table">
            <a:tbl>
              <a:tblPr/>
              <a:tblGrid>
                <a:gridCol w="459176"/>
                <a:gridCol w="577670"/>
                <a:gridCol w="933161"/>
                <a:gridCol w="933161"/>
                <a:gridCol w="933161"/>
                <a:gridCol w="933161"/>
                <a:gridCol w="933161"/>
                <a:gridCol w="1204718"/>
                <a:gridCol w="947975"/>
                <a:gridCol w="1288651"/>
              </a:tblGrid>
              <a:tr h="1002247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Варіанти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відповідей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20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Всеукраїнського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фізичного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конкурсу "Левеня-2018" в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Україні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ru-RU" sz="20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2000" b="1" i="0" u="none" strike="noStrike" dirty="0" err="1" smtClean="0">
                          <a:solidFill>
                            <a:srgbClr val="C00000"/>
                          </a:solidFill>
                          <a:latin typeface="Times New Roman"/>
                        </a:rPr>
                        <a:t>коефіцієнт</a:t>
                      </a:r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solidFill>
                            <a:srgbClr val="C00000"/>
                          </a:solidFill>
                          <a:latin typeface="Times New Roman"/>
                        </a:rPr>
                        <a:t>розбіжності</a:t>
                      </a:r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: </a:t>
                      </a:r>
                      <a:r>
                        <a:rPr lang="ru-RU" sz="2000" b="1" i="0" u="none" strike="noStrike" dirty="0" err="1" smtClean="0">
                          <a:solidFill>
                            <a:srgbClr val="C00000"/>
                          </a:solidFill>
                          <a:latin typeface="Times New Roman"/>
                        </a:rPr>
                        <a:t>більше</a:t>
                      </a:r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1,5 </a:t>
                      </a:r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рази; 9-11 </a:t>
                      </a:r>
                      <a:r>
                        <a:rPr lang="ru-RU" sz="2000" b="1" i="0" u="none" strike="noStrike" dirty="0" err="1" smtClean="0">
                          <a:solidFill>
                            <a:srgbClr val="C00000"/>
                          </a:solidFill>
                          <a:latin typeface="Times New Roman"/>
                        </a:rPr>
                        <a:t>класи</a:t>
                      </a:r>
                      <a:r>
                        <a:rPr lang="ru-RU" sz="2000" b="1" i="0" u="none" strike="noStrike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)</a:t>
                      </a:r>
                      <a:endParaRPr lang="ru-RU" sz="20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17312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Клас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 з/п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Відсоток правильних відповідей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Найб. непрвильна відповідь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Коефіцієнт розбіжності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11,16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43,60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26,01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17,59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11,16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43,6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3,91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41,65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20,37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9,73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18,62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9,63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18,62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41,65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20,35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19,33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19,33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30,87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19,49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41,61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19,49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41,61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48,80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7,84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73,70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3,63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2,03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12,80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12,80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5,76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14,10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6,05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12,44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64,53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12,44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64,53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5,19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5,63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58,39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11,12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17,69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7,17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17,69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58,39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26,04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30,73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30,73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21,32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41,53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25,36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25,36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41,53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24,78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34,09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18,69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34,09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42,03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26,84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19,91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26,84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42,03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17,13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33,35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18,88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18,88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33,35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38,02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24,06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21,97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21,97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38,02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1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26,87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16,94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16,32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16,71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16,71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26,87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9143999" cy="68579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ПІДСУМКИ</a:t>
            </a:r>
          </a:p>
          <a:p>
            <a:pPr algn="ctr" rtl="0"/>
            <a:r>
              <a:rPr lang="ru-RU" sz="3600" kern="10" spc="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Всеукраїнського</a:t>
            </a:r>
            <a:endParaRPr lang="ru-RU" sz="3600" kern="10" spc="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  <a:p>
            <a:pPr algn="ctr" rtl="0"/>
            <a:r>
              <a:rPr lang="ru-RU" sz="3600" kern="10" spc="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фізичного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конкурсу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"ЛЕВЕНЯ-2018"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у</a:t>
            </a:r>
          </a:p>
          <a:p>
            <a:pPr algn="ctr" rtl="0"/>
            <a:r>
              <a:rPr lang="ru-RU" sz="3600" kern="10" spc="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Львівській</a:t>
            </a:r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ru-RU" sz="3600" kern="10" spc="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області</a:t>
            </a:r>
            <a:endParaRPr lang="ru-RU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іагра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іагра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  <a:ln>
            <a:solidFill>
              <a:srgbClr val="E0061B"/>
            </a:solidFill>
          </a:ln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32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u="sng" dirty="0" smtClean="0">
                <a:latin typeface="Times New Roman" pitchFamily="18" charset="0"/>
                <a:cs typeface="Times New Roman" pitchFamily="18" charset="0"/>
              </a:rPr>
              <a:t>Що  зроблено у 2018 році на Львівщині:</a:t>
            </a:r>
            <a:br>
              <a:rPr lang="uk-UA" sz="28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Підготовлено підсумковий наказ</a:t>
            </a:r>
            <a:b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Відзначено </a:t>
            </a:r>
            <a:r>
              <a:rPr lang="uk-UA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66  районних та шкільних </a:t>
            </a:r>
            <a: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координаторів:</a:t>
            </a:r>
            <a:b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-подяками</a:t>
            </a:r>
            <a: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МОНУ;</a:t>
            </a:r>
            <a:b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подяками департаменту.</a:t>
            </a:r>
            <a:b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Підготовлено  презентаційний статистичний збірник  </a:t>
            </a:r>
            <a:r>
              <a:rPr lang="uk-UA" sz="28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“Інформаційно-аналітичні</a:t>
            </a:r>
            <a:r>
              <a:rPr lang="uk-UA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матеріали (інтелектуальні конкурси – 2018)”</a:t>
            </a:r>
            <a: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Проведено у лютому 2018 р. обласний семінар координаторів конкурсу на базі фізичного факультету ЛНУ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Проведено районні, міські семінари з питань організації конкурсу. </a:t>
            </a: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214290"/>
          <a:ext cx="9144000" cy="6500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214290"/>
          <a:ext cx="9144000" cy="6643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214290"/>
          <a:ext cx="9144000" cy="6643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1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CCFF"/>
          </a:solidFill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32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Проблемні питання</a:t>
            </a:r>
            <a:r>
              <a:rPr lang="uk-UA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uk-UA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u="sng" dirty="0" smtClean="0">
                <a:latin typeface="Times New Roman" pitchFamily="18" charset="0"/>
                <a:cs typeface="Times New Roman" pitchFamily="18" charset="0"/>
              </a:rPr>
              <a:t>Робота </a:t>
            </a:r>
            <a:r>
              <a:rPr lang="uk-UA" sz="3600" b="1" u="sng" dirty="0" smtClean="0">
                <a:latin typeface="Times New Roman" pitchFamily="18" charset="0"/>
                <a:cs typeface="Times New Roman" pitchFamily="18" charset="0"/>
              </a:rPr>
              <a:t>із </a:t>
            </a:r>
            <a:r>
              <a:rPr lang="uk-UA" sz="3600" b="1" u="sng" dirty="0" err="1" smtClean="0">
                <a:latin typeface="Times New Roman" pitchFamily="18" charset="0"/>
                <a:cs typeface="Times New Roman" pitchFamily="18" charset="0"/>
              </a:rPr>
              <a:t>ноствореними</a:t>
            </a:r>
            <a:r>
              <a:rPr lang="uk-UA" sz="3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u="sng" dirty="0" smtClean="0">
                <a:latin typeface="Times New Roman" pitchFamily="18" charset="0"/>
                <a:cs typeface="Times New Roman" pitchFamily="18" charset="0"/>
              </a:rPr>
              <a:t>ОТГ</a:t>
            </a:r>
            <a: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Залучення учителів фізики до активної </a:t>
            </a:r>
            <a:b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участі в конкурсі – як самоосвіта, підвищення професійного рівня.</a:t>
            </a:r>
            <a:br>
              <a:rPr lang="uk-UA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Робота над розв’язками задач.</a:t>
            </a:r>
            <a:b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– конкурс – олімпіада – ЗНО.</a:t>
            </a:r>
            <a:b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Чесність проведення конкурсу.</a:t>
            </a:r>
            <a:b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Аналіз відмінних і добрих результатів.</a:t>
            </a:r>
            <a: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Популяризація конкурсу: використання місцевої преси, радіо, </a:t>
            </a:r>
            <a: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телебачення</a:t>
            </a:r>
            <a:b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-3" y="4"/>
          <a:ext cx="9144002" cy="6971932"/>
        </p:xfrm>
        <a:graphic>
          <a:graphicData uri="http://schemas.openxmlformats.org/drawingml/2006/table">
            <a:tbl>
              <a:tblPr/>
              <a:tblGrid>
                <a:gridCol w="449865"/>
                <a:gridCol w="1877700"/>
                <a:gridCol w="508543"/>
                <a:gridCol w="513433"/>
                <a:gridCol w="513433"/>
                <a:gridCol w="513433"/>
                <a:gridCol w="513433"/>
                <a:gridCol w="513433"/>
                <a:gridCol w="513433"/>
                <a:gridCol w="513433"/>
                <a:gridCol w="513433"/>
                <a:gridCol w="513433"/>
                <a:gridCol w="513433"/>
                <a:gridCol w="586782"/>
                <a:gridCol w="586782"/>
              </a:tblGrid>
              <a:tr h="591207">
                <a:tc gridSpan="15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Кількість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учнів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учасників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інтелектуальних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конкурсів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(«Кенгуру», «Колосок», «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Левеня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», «Бобер») у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Львівській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області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в 2017-2018 н.р. </a:t>
                      </a:r>
                    </a:p>
                  </a:txBody>
                  <a:tcPr marL="5839" marR="5839" marT="58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069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№ з/п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Назва конкурсу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Класи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2369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5839" marR="5839" marT="58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5839" marR="5839" marT="58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5839" marR="5839" marT="58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5839" marR="5839" marT="58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5839" marR="5839" marT="58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5839" marR="5839" marT="58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5839" marR="5839" marT="58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5839" marR="5839" marT="58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5839" marR="5839" marT="58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5839" marR="5839" marT="58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5839" marR="5839" marT="58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Разом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5839" marR="5839" marT="58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Міжнародний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математичний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конкурс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"Кенгуру"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осінь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К-сть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3817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4137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3333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3374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3054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17715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52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13,6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14,2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12,4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13,0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12,1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5839" marR="5839" marT="58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Міжнародний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математичний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конкурс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"Кенгуру"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(весна)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К-сть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3229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3578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2976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3458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3429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3422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2940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2783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1494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812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28121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52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12,3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13,3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13,9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11,6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12,0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5839" marR="5839" marT="58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Міжнародний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природничий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конкурс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"Колосок"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осінь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К-сть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3708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6453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6534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5520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2957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2995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3032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2979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2489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1068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38440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52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12,9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23,1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22,4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20,5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11,8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12,4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11,9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8,3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5,6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14,6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5839" marR="5839" marT="58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Міжнародний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природничий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конкурс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"Колосок"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(весна)</a:t>
                      </a: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К-сть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3901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5307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5201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4297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2481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2702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2631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2448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1794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31893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52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19,0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17,8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16,0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9,8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7,5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5,5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5839" marR="5839" marT="58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Всеукраїнський фізичний конкурс </a:t>
                      </a:r>
                      <a:r>
                        <a:rPr lang="uk-UA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"Левеня"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К-сть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2352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2247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2217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1288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8928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5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9,6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9,0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9,3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10,0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6,6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9,0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5839" marR="5839" marT="58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Міжнародний конкурс інформатики </a:t>
                      </a:r>
                      <a:r>
                        <a:rPr lang="uk-UA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"Бобер"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39" marR="5839" marT="5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К-сть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1430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1676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1423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1547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1487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1281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1285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1284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563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12571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5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</a:p>
                  </a:txBody>
                  <a:tcPr marL="5839" marR="5839" marT="583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5,7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5,3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5,9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5,9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5,2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5,1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5,4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4,6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4,5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5,2</a:t>
                      </a:r>
                    </a:p>
                  </a:txBody>
                  <a:tcPr marL="5839" marR="5839" marT="583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іаграма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0" y="0"/>
          <a:ext cx="9144000" cy="6715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1294</Words>
  <Application>Microsoft Office PowerPoint</Application>
  <PresentationFormat>Екран (4:3)</PresentationFormat>
  <Paragraphs>827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41</vt:i4>
      </vt:variant>
    </vt:vector>
  </HeadingPairs>
  <TitlesOfParts>
    <vt:vector size="42" baseType="lpstr">
      <vt:lpstr>Тема Office</vt:lpstr>
      <vt:lpstr>Слайд 1</vt:lpstr>
      <vt:lpstr>Підсумки: - проведено 17 разів Всеукраїнський фізичний конкурс “Левеня”:  всього  конкурсах взяло участь 7 – 11 класів: - Україна -  1,18 млн. , - Львівщина – 122 тис.  У 2018 році всього взяло участь 7 – 11 класів:  - Україна -  85,7 тис. , - Львівщина – 8,9 тис.  Кількість учасників в Україні  збільшилось  на: -  3,8 тис. у 2016 р.; (Львівщина - +0,3 тис); -  6,8 тис. у 2017 р. (Львівщина - -0,5 тис); - 3,5 тис. у 2018 р. (Львівщина - +0,1 тис).</vt:lpstr>
      <vt:lpstr>   Що  зроблено у 2018 році на Львівщині:  Підготовлено підсумковий наказ Відзначено 66  районних та шкільних координаторів: -подяками МОНУ; - подяками департаменту.  Підготовлено  презентаційний статистичний збірник  “Інформаційно-аналітичні матеріали (інтелектуальні конкурси – 2018)”  Проведено у лютому 2018 р. обласний семінар координаторів конкурсу на базі фізичного факультету ЛНУ  Проведено районні, міські семінари з питань організації конкурсу.    </vt:lpstr>
      <vt:lpstr>    Проблемні питання:  Робота із ноствореними ОТГ  Залучення учителів фізики до активної  участі в конкурсі – як самоосвіта, підвищення професійного рівня. Робота над розв’язками задач. Урок – конкурс – олімпіада – ЗНО. Чесність проведення конкурсу. Аналіз відмінних і добрих результатів. Популяризація конкурсу: використання місцевої преси, радіо, телебачення    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Boss</dc:creator>
  <cp:lastModifiedBy>Мирон</cp:lastModifiedBy>
  <cp:revision>94</cp:revision>
  <dcterms:created xsi:type="dcterms:W3CDTF">2013-06-03T18:33:48Z</dcterms:created>
  <dcterms:modified xsi:type="dcterms:W3CDTF">2018-07-03T13:56:16Z</dcterms:modified>
</cp:coreProperties>
</file>